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5" r:id="rId6"/>
    <p:sldId id="273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6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4C875-AF83-4CF3-BEE5-E21AC919C450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B1D28-EF4B-4C2A-B310-81401B84136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B1D28-EF4B-4C2A-B310-81401B84136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699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B1D28-EF4B-4C2A-B310-81401B84136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843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Umetnuti o statutu i izvor</a:t>
            </a:r>
            <a:r>
              <a:rPr lang="hr-HR" baseline="0" dirty="0" smtClean="0"/>
              <a:t> literature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B1D28-EF4B-4C2A-B310-81401B84136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633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UREDITI</a:t>
            </a:r>
            <a:r>
              <a:rPr lang="hr-HR" baseline="0" dirty="0" smtClean="0"/>
              <a:t> SEDMI SLAJD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B1D28-EF4B-4C2A-B310-81401B84136E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Umetnuti</a:t>
            </a:r>
            <a:r>
              <a:rPr lang="hr-HR" baseline="0" dirty="0" smtClean="0"/>
              <a:t> ukratko </a:t>
            </a:r>
            <a:r>
              <a:rPr lang="hr-HR" dirty="0" smtClean="0"/>
              <a:t>o statutu i </a:t>
            </a:r>
            <a:r>
              <a:rPr lang="hr-HR" dirty="0" err="1" smtClean="0"/>
              <a:t>Papalićevoj</a:t>
            </a:r>
            <a:r>
              <a:rPr lang="hr-HR" dirty="0" smtClean="0"/>
              <a:t> palači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B1D28-EF4B-4C2A-B310-81401B84136E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65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Imetnuti</a:t>
            </a:r>
            <a:r>
              <a:rPr lang="hr-HR" dirty="0" smtClean="0"/>
              <a:t> osnovne stvari</a:t>
            </a:r>
            <a:r>
              <a:rPr lang="hr-HR" baseline="0" dirty="0" smtClean="0"/>
              <a:t> o statutu i 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B1D28-EF4B-4C2A-B310-81401B84136E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76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60000"/>
                <a:satMod val="355000"/>
              </a:schemeClr>
            </a:gs>
            <a:gs pos="6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3ED210-D136-4A20-AAB6-EFC48DFDB786}" type="datetimeFigureOut">
              <a:rPr lang="sr-Latn-CS" smtClean="0"/>
              <a:pPr/>
              <a:t>12.4.2021.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A11959-3D6F-4901-BA25-DB7FC8403AF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5.png"/><Relationship Id="rId4" Type="http://schemas.openxmlformats.org/officeDocument/2006/relationships/hyperlink" Target="http://www.mgst.net/edukacij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Iq5ty9qXu5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q5ty9qXu5g" TargetMode="External"/><Relationship Id="rId2" Type="http://schemas.openxmlformats.org/officeDocument/2006/relationships/hyperlink" Target="https://www.split.hr/o-splitu/unescova-bast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ejFtWu4Ry3s" TargetMode="External"/><Relationship Id="rId4" Type="http://schemas.openxmlformats.org/officeDocument/2006/relationships/hyperlink" Target="https://min-kulture.gov.hr/izdvojeno/kulturna-bastina/vrstekulturne-bastine/nematerijalnakulturna-basti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asl-online.org/ISL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FtWu4Ry3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6215106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Kulturna baština grada Splita i školska knjižnica</a:t>
            </a:r>
            <a:endParaRPr lang="hr-H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3714744" y="4857760"/>
            <a:ext cx="5072098" cy="1500198"/>
          </a:xfrm>
        </p:spPr>
        <p:txBody>
          <a:bodyPr>
            <a:normAutofit fontScale="25000" lnSpcReduction="20000"/>
          </a:bodyPr>
          <a:lstStyle/>
          <a:p>
            <a:r>
              <a:rPr lang="hr-HR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Komercijalno-trgovačka škola Split</a:t>
            </a:r>
          </a:p>
          <a:p>
            <a:r>
              <a:rPr lang="hr-HR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Margareta Glavurtić,</a:t>
            </a:r>
          </a:p>
          <a:p>
            <a:r>
              <a:rPr lang="hr-HR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stručna suradnica školska knjižničarka</a:t>
            </a:r>
          </a:p>
          <a:p>
            <a:r>
              <a:rPr lang="hr-HR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šk. god. 2020./2021.</a:t>
            </a:r>
          </a:p>
          <a:p>
            <a:endParaRPr lang="hr-HR" sz="2400" dirty="0"/>
          </a:p>
        </p:txBody>
      </p:sp>
      <p:pic>
        <p:nvPicPr>
          <p:cNvPr id="1026" name="Picture 2" descr="C:\Users\nino\Desktop\nošnj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683" y="1609354"/>
            <a:ext cx="1857388" cy="2915667"/>
          </a:xfrm>
          <a:prstGeom prst="rect">
            <a:avLst/>
          </a:prstGeom>
          <a:noFill/>
        </p:spPr>
      </p:pic>
      <p:pic>
        <p:nvPicPr>
          <p:cNvPr id="10" name="Picture 22" descr="C:\Documents and Settings\Margi\My Documents\My Pictures\267px-Split_Coll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3071834" cy="50621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nino\Desktop\Gabrijel - treći razred\Gabrijel prezentacija\DSC03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764704"/>
            <a:ext cx="2141858" cy="2855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6144" cy="87954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hr-HR" sz="32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hr-HR" sz="32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Posjetili smo Muzej grada Splita</a:t>
            </a:r>
            <a:br>
              <a:rPr lang="hr-HR" sz="32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hr-HR" sz="32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F:\Margareta\Margareta Glavurti¦ç\Materijali za projekt bookmarkeri 2017\Slike projekt bookmarkeri\Picture 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3601" b="-21286"/>
          <a:stretch>
            <a:fillRect/>
          </a:stretch>
        </p:blipFill>
        <p:spPr bwMode="auto">
          <a:xfrm>
            <a:off x="1079594" y="3717032"/>
            <a:ext cx="4472246" cy="295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F:\Margareta\Margareta Glavurti¦ç\Materijali za projekt bookmarkeri 2017\Slike projekt bookmarkeri\Picture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489732" cy="422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F:\Margareta\Margareta Glavurti¦ç\Materijali za projekt bookmarkeri 2017\Slike projekt bookmarkeri\Picture 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098167"/>
            <a:ext cx="344624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-99818" y="-557314"/>
            <a:ext cx="1143426" cy="7401486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Margareta\Margareta Glavurti¦ç\Materijali za projekt bookmarkeri 2017\Slike projekt bookmarkeri\Picture 0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91" y="468284"/>
            <a:ext cx="4078790" cy="263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:\Margareta\Margareta Glavurti¦ç\Materijali za projekt bookmarkeri 2017\Slike projekt bookmarkeri\Picture 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3632"/>
            <a:ext cx="3803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:\Margareta\Margareta Glavurti¦ç\Materijali za projekt bookmarkeri 2017\Slike projekt bookmarkeri\Picture 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447275" y="3767642"/>
            <a:ext cx="2408652" cy="173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Users\nino\Desktop\Gabrijel - treći razred\Gabrijel prezentacija\DSC032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4786" y="3325777"/>
            <a:ext cx="2428892" cy="281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-450" y="-543486"/>
            <a:ext cx="1143426" cy="7401486"/>
          </a:xfrm>
          <a:prstGeom prst="rtTriangle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55576" y="31035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Statut grada Splita iz 1395. god.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377407" y="2865922"/>
            <a:ext cx="349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Grb grada Splita iz 15. st.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357290" y="592933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Marko Marulić - izradio Ivan Meštrović </a:t>
            </a:r>
            <a:r>
              <a:rPr lang="hr-H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1924.g </a:t>
            </a:r>
            <a:r>
              <a:rPr lang="hr-H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bronca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214942" y="6072206"/>
            <a:ext cx="374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Papalićeva palača </a:t>
            </a:r>
            <a:r>
              <a:rPr lang="hr-H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okupljalište splitskih književnika i humanista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10160" cy="948071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Radionica izrade starog kovanog splitskog novca</a:t>
            </a:r>
            <a:endParaRPr lang="hr-HR" sz="3200" b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 descr="F:\Margareta\Margareta Glavurti¦ç\Materijali za projekt bookmarkeri 2017\Slike projekt bookmarkeri\Picture 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670" y="3429000"/>
            <a:ext cx="395677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2.bp.blogspot.com/-sQPci0mmVOA/TqoVhNyJzmI/AAAAAAAAA8Y/vOM-utmQ5Is/s200/images+%252820%2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4036" y="1339167"/>
            <a:ext cx="1891010" cy="181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avokutnik 10"/>
          <p:cNvSpPr/>
          <p:nvPr/>
        </p:nvSpPr>
        <p:spPr>
          <a:xfrm rot="10800000" flipV="1">
            <a:off x="827583" y="4266384"/>
            <a:ext cx="388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Edukacija | Muzej grada Splita (mgst.net)</a:t>
            </a:r>
            <a:endParaRPr lang="hr-HR" dirty="0"/>
          </a:p>
        </p:txBody>
      </p:sp>
      <p:pic>
        <p:nvPicPr>
          <p:cNvPr id="1026" name="Picture 2" descr="Edukativni-programi_MGS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916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0" y="-23482"/>
            <a:ext cx="1143426" cy="6881482"/>
          </a:xfrm>
          <a:prstGeom prst="rtTriangle">
            <a:avLst/>
          </a:prstGeom>
        </p:spPr>
      </p:pic>
      <p:pic>
        <p:nvPicPr>
          <p:cNvPr id="1027" name="Picture 3" descr="F:\Margareta\Margareta Glavurti¦ç\Materijali za projekt bookmarkeri 2017\Slike radionica Muzej\IMG_0265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047830"/>
            <a:ext cx="4143404" cy="275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442915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3872811" cy="299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214282" y="182718"/>
            <a:ext cx="86439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“Mašta će nas često odvesti u svjetove koji nikada nisu postojali.</a:t>
            </a:r>
          </a:p>
          <a:p>
            <a:pPr algn="ctr"/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Ali bez njih ne idemo nikamo.”</a:t>
            </a:r>
            <a:r>
              <a:rPr lang="hr-HR" sz="2400" b="1" i="1" dirty="0" smtClean="0">
                <a:latin typeface="Calibri" pitchFamily="34" charset="0"/>
                <a:cs typeface="Calibri" pitchFamily="34" charset="0"/>
              </a:rPr>
              <a:t>												</a:t>
            </a:r>
            <a:r>
              <a:rPr lang="hr-HR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Karl Sagan</a:t>
            </a:r>
            <a:endParaRPr lang="hr-HR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0" y="-23482"/>
            <a:ext cx="1143426" cy="688148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/>
            <a:r>
              <a:rPr lang="hr-HR" sz="2400" b="1" i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Naša bogata </a:t>
            </a:r>
            <a:r>
              <a:rPr lang="hr-HR" sz="24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zbirka</a:t>
            </a:r>
            <a:r>
              <a:rPr lang="hr-HR" sz="2400" b="1" i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straničnika, koje su učenici uz pomoć svojih mentora dekorirali, preveli na </a:t>
            </a:r>
            <a:r>
              <a:rPr lang="hr-HR" sz="24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engleski jezik i  poslali školi u Seii- Portugal</a:t>
            </a:r>
            <a:endParaRPr lang="hr-HR" sz="24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67240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412560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0" y="-23482"/>
            <a:ext cx="1143426" cy="688148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000132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Izrada lutaka u splitskoj varoškoj nošnji s kraja 19. stoljeća  šk. god. 2020./2021.</a:t>
            </a:r>
            <a:endParaRPr lang="hr-HR" sz="32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2910" y="1357298"/>
            <a:ext cx="8286808" cy="4902200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Cilj radionice: </a:t>
            </a:r>
          </a:p>
          <a:p>
            <a:pPr>
              <a:buClr>
                <a:srgbClr val="002060"/>
              </a:buClr>
              <a:buNone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upoznati učenike s tradicijskom nošnjom grada Splita</a:t>
            </a:r>
          </a:p>
          <a:p>
            <a:pPr>
              <a:buClr>
                <a:srgbClr val="002060"/>
              </a:buClr>
              <a:buNone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kulturnim nasljeđem starih Splićana.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Motivacija: </a:t>
            </a:r>
          </a:p>
          <a:p>
            <a:pPr>
              <a:buClr>
                <a:srgbClr val="002060"/>
              </a:buClr>
              <a:buNone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Nošnja i nakit staroga Splita.</a:t>
            </a:r>
          </a:p>
          <a:p>
            <a:pPr>
              <a:buClr>
                <a:srgbClr val="002060"/>
              </a:buClr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hr-HR" sz="2400" dirty="0" smtClean="0">
                <a:latin typeface="Calibri" pitchFamily="34" charset="0"/>
                <a:cs typeface="Calibri" pitchFamily="34" charset="0"/>
                <a:hlinkClick r:id="rId2"/>
              </a:rPr>
              <a:t>www.youtube.com/watch?v=Iq5ty9qXu5g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(pristupljeno 30.10.2020.)</a:t>
            </a:r>
          </a:p>
          <a:p>
            <a:pPr marL="82296" indent="0">
              <a:buClr>
                <a:srgbClr val="002060"/>
              </a:buClr>
              <a:buNone/>
            </a:pPr>
            <a:r>
              <a:rPr lang="hr-HR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Stari splitski plesovi.</a:t>
            </a:r>
          </a:p>
          <a:p>
            <a:pPr marL="82296" indent="0">
              <a:buClr>
                <a:srgbClr val="002060"/>
              </a:buClr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hr-HR" sz="2400" dirty="0" smtClean="0">
                <a:latin typeface="Calibri" pitchFamily="34" charset="0"/>
                <a:cs typeface="Calibri" pitchFamily="34" charset="0"/>
                <a:hlinkClick r:id="rId2"/>
              </a:rPr>
              <a:t>www.youtube.com/watch?v=Iq5ty9qXu5g</a:t>
            </a:r>
            <a:r>
              <a:rPr lang="hr-HR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(pristupljeno 30.10.2020.)</a:t>
            </a:r>
          </a:p>
          <a:p>
            <a:pPr>
              <a:buClr>
                <a:srgbClr val="002060"/>
              </a:buClr>
              <a:buNone/>
            </a:pP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Korelacija s nastavnim predmetima: </a:t>
            </a:r>
          </a:p>
          <a:p>
            <a:pPr>
              <a:buClr>
                <a:srgbClr val="002060"/>
              </a:buClr>
              <a:buNone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Hrvatski jezik, TZK, Povijest</a:t>
            </a:r>
          </a:p>
          <a:p>
            <a:pPr>
              <a:buNone/>
            </a:pPr>
            <a:endParaRPr lang="hr-HR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0" y="-23482"/>
            <a:ext cx="1143426" cy="688148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r-HR" sz="27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hr-HR" sz="27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r-HR" sz="27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Izrada lutaka od plastike, papira i ukrasnih vrpci</a:t>
            </a:r>
            <a:br>
              <a:rPr lang="hr-HR" sz="36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sudionici:  učenice IV.a razreda</a:t>
            </a:r>
            <a:r>
              <a:rPr lang="hr-HR" sz="4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r-HR" sz="4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ino\Desktop\20201023_101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27151"/>
            <a:ext cx="4286280" cy="233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nino\Desktop\20201023_1309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085816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nino\Desktop\Lutke\20201110_192229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876"/>
            <a:ext cx="3857652" cy="311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0" y="-23482"/>
            <a:ext cx="1143426" cy="688148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no\Desktop\Lutke\20201110_192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8191574" cy="614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0" y="-23482"/>
            <a:ext cx="1143426" cy="688148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62216" cy="64294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Baština grada u naručju naše knjižnice</a:t>
            </a:r>
            <a:endParaRPr lang="hr-HR" sz="3200" b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785794"/>
            <a:ext cx="4115042" cy="316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42" y="3000372"/>
            <a:ext cx="4567072" cy="316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0" y="-23482"/>
            <a:ext cx="1143426" cy="688148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1914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48872" cy="720079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Izvori:</a:t>
            </a:r>
            <a:endParaRPr lang="hr-HR" sz="3200" b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548680"/>
            <a:ext cx="8226588" cy="547772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endParaRPr lang="hr-HR" sz="2000" dirty="0" smtClean="0">
              <a:latin typeface="Calibri" pitchFamily="34" charset="0"/>
              <a:cs typeface="Calibri" pitchFamily="34" charset="0"/>
            </a:endParaRPr>
          </a:p>
          <a:p>
            <a:pPr marL="539496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Kečkemet, Duško. 2002. </a:t>
            </a:r>
            <a:r>
              <a:rPr lang="hr-HR" sz="2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Prošlost Splita. </a:t>
            </a:r>
            <a:r>
              <a:rPr lang="hr-H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Marjan tisak. Split.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hr-H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Kovačević, Dinka; Lasić-Lazić Jadranka; Lovrinčević Jasmina. 2004.  </a:t>
            </a:r>
            <a:r>
              <a:rPr lang="hr-HR" sz="22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Školska   knjižnica -  korak dalje. </a:t>
            </a:r>
            <a:r>
              <a:rPr lang="hr-H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Zavod za informacijske studije Filozofskog fakulteta u Zagrebu. </a:t>
            </a:r>
            <a:r>
              <a:rPr lang="hr-HR" sz="22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Altagama</a:t>
            </a:r>
            <a:r>
              <a:rPr lang="hr-HR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 Zagreb.</a:t>
            </a:r>
          </a:p>
          <a:p>
            <a:pPr marL="539496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https://www.split.hr/o-splitu/unescova-bastina </a:t>
            </a: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(pristupljeno 3.3.2020.) 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Nošnja i nakit staroga Splita.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3"/>
              </a:rPr>
              <a:t>http://www.youtube.com/watch?v=Iq5ty9qXu5g</a:t>
            </a: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(pristupljeno 30.10.2020.) 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Lado – Stari splitski plesovi.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3"/>
              </a:rPr>
              <a:t>http://www.youtube.com/watch?v=Iq5ty9qXu5g</a:t>
            </a: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(pristupljeno 30.10.2020.)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4"/>
              </a:rPr>
              <a:t>https</a:t>
            </a:r>
            <a:r>
              <a:rPr lang="hr-HR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4"/>
              </a:rPr>
              <a:t>://min-kulture.gov.hr/izdvojeno/kulturna-bastina/vrstekulturne-bastine/nematerijalnakulturna-bastina</a:t>
            </a:r>
            <a:r>
              <a:rPr lang="hr-HR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(pristupljeno 3.3. 2021.) </a:t>
            </a:r>
            <a:r>
              <a:rPr lang="hr-HR" sz="2000" u="sng" dirty="0" smtClean="0">
                <a:solidFill>
                  <a:srgbClr val="0070C0"/>
                </a:solidFill>
                <a:hlinkClick r:id="rId5"/>
              </a:rPr>
              <a:t>https</a:t>
            </a:r>
            <a:r>
              <a:rPr lang="hr-HR" sz="2000" u="sng" dirty="0">
                <a:solidFill>
                  <a:srgbClr val="0070C0"/>
                </a:solidFill>
                <a:hlinkClick r:id="rId5"/>
              </a:rPr>
              <a:t>://www.youtube.com/watch?v=ejFtWu4Ry3s</a:t>
            </a:r>
            <a:endParaRPr lang="hr-HR" sz="2000" u="sng" dirty="0">
              <a:solidFill>
                <a:srgbClr val="0070C0"/>
              </a:solidFill>
            </a:endParaRPr>
          </a:p>
          <a:p>
            <a:pPr marL="82296" indent="0">
              <a:buClr>
                <a:srgbClr val="002060"/>
              </a:buClr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     (pristupljeno </a:t>
            </a:r>
            <a:r>
              <a:rPr lang="hr-HR" sz="2000" dirty="0">
                <a:solidFill>
                  <a:srgbClr val="0070C0"/>
                </a:solidFill>
              </a:rPr>
              <a:t>3.3.2021.)</a:t>
            </a:r>
          </a:p>
          <a:p>
            <a:pPr marL="82296" indent="0">
              <a:buNone/>
            </a:pPr>
            <a:endParaRPr lang="hr-HR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2296" indent="0">
              <a:buNone/>
            </a:pPr>
            <a:endParaRPr lang="hr-HR" sz="20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hr-HR" sz="2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0" y="-23482"/>
            <a:ext cx="755576" cy="688148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6929486" cy="785818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Kulturna baština</a:t>
            </a:r>
            <a:endParaRPr lang="hr-HR" sz="3200" b="1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5926" y="1052736"/>
            <a:ext cx="7428482" cy="5162345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zajedničko bogatstvo čovječanstva (od umjetničkog, povijesnog, arheološkog i znanstvenog značenja.)</a:t>
            </a:r>
          </a:p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materijalna (zgrade, povijesni lokaliteti, artefakti, spomenici)</a:t>
            </a:r>
          </a:p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nematerijalna (društvene vrijednosti, tradicija, običaji, jezik, razni oblici duhovnog stvaralaštva…</a:t>
            </a:r>
          </a:p>
          <a:p>
            <a:pPr marL="82296" indent="0">
              <a:buClr>
                <a:srgbClr val="0070C0"/>
              </a:buClr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3058" y="94691"/>
            <a:ext cx="1394521" cy="6781743"/>
          </a:xfrm>
          <a:prstGeom prst="rtTriangle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5250" y="4426953"/>
            <a:ext cx="2747501" cy="154883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47" y="4208869"/>
            <a:ext cx="2628778" cy="148191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4" t="32360" r="1" b="19411"/>
          <a:stretch/>
        </p:blipFill>
        <p:spPr>
          <a:xfrm>
            <a:off x="6668864" y="5201371"/>
            <a:ext cx="2235691" cy="1338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626469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multikulturalnost</a:t>
            </a:r>
          </a:p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očuvanje vlastitog nacionalnog identiteta</a:t>
            </a:r>
          </a:p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izgradnja kulturnog identiteta učenika</a:t>
            </a:r>
          </a:p>
          <a:p>
            <a:pPr>
              <a:buClr>
                <a:srgbClr val="002060"/>
              </a:buClr>
              <a:buNone/>
            </a:pPr>
            <a:endParaRPr lang="pl-PL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2060"/>
              </a:buClr>
              <a:buNone/>
            </a:pPr>
            <a:endParaRPr lang="pl-PL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pl-PL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„Danas u doba globalizacije, u 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kojem je na djelu snažno miješanje različitih kultura, svjetonazora i religija, čovjek treba </a:t>
            </a:r>
            <a:r>
              <a:rPr lang="vi-V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postat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vi-VN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građaninom svijeta, </a:t>
            </a:r>
            <a:r>
              <a:rPr lang="vi-VN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 pritom sačuvati</a:t>
            </a: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svoj nacionalni identitet, svoju kulturnu, društvenu, moralnu i duhovnu baštinu.”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None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			Nacionalni okvirni kurikulum (str. 14.)</a:t>
            </a:r>
          </a:p>
          <a:p>
            <a:pPr>
              <a:lnSpc>
                <a:spcPct val="150000"/>
              </a:lnSpc>
              <a:buNone/>
            </a:pPr>
            <a:endParaRPr lang="hr-HR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4980" y="63305"/>
            <a:ext cx="1086551" cy="6781743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6530" cy="928694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Kulturna i javna djelatnost školske knjižnice</a:t>
            </a:r>
            <a:endParaRPr lang="hr-HR" sz="32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142984"/>
            <a:ext cx="8532440" cy="563875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Izgradnja kulturnog identiteta učenika i promocija kulturne baštine</a:t>
            </a:r>
          </a:p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sadržaji od nacionalnog i općeg značaja</a:t>
            </a:r>
          </a:p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korelacija s ostalim predmetima</a:t>
            </a:r>
          </a:p>
          <a:p>
            <a:pPr>
              <a:buClr>
                <a:srgbClr val="002060"/>
              </a:buClr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projekti, radionice i izložbe u školskoj knjižnici</a:t>
            </a:r>
          </a:p>
          <a:p>
            <a:pPr marL="82296" indent="0">
              <a:buClr>
                <a:srgbClr val="002060"/>
              </a:buClr>
              <a:buNone/>
            </a:pPr>
            <a:endParaRPr lang="hr-HR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2296" indent="0">
              <a:buClr>
                <a:srgbClr val="002060"/>
              </a:buClr>
              <a:buNone/>
            </a:pP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„Školska knjižnica je kulturno ogledalo svake škole i središte </a:t>
            </a:r>
          </a:p>
          <a:p>
            <a:pPr marL="82296" indent="0">
              <a:buClr>
                <a:srgbClr val="002060"/>
              </a:buClr>
              <a:buNone/>
            </a:pP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kulturnih događaja.” </a:t>
            </a:r>
            <a:r>
              <a:rPr lang="hr-HR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82296" indent="0">
              <a:buClr>
                <a:srgbClr val="002060"/>
              </a:buClr>
              <a:buNone/>
            </a:pPr>
            <a:endParaRPr lang="hr-HR" sz="2400" b="1" dirty="0" smtClean="0">
              <a:latin typeface="Calibri" pitchFamily="34" charset="0"/>
              <a:cs typeface="Calibri" pitchFamily="34" charset="0"/>
            </a:endParaRPr>
          </a:p>
          <a:p>
            <a:pPr marL="356616" lvl="1" indent="0">
              <a:buClr>
                <a:srgbClr val="002060"/>
              </a:buClr>
              <a:buNone/>
            </a:pP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 Dinka Kovačević ; Jasmina Lovrinčević ; Jadranka Lasić – Lazić ; Jasmina Lovrinčević. 2004.           </a:t>
            </a:r>
            <a:r>
              <a:rPr lang="hr-HR" sz="16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Školska knjižnica – korak dalje. </a:t>
            </a:r>
            <a:r>
              <a:rPr lang="hr-H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Filozofski fakultet. Zavod za informacijske studije Odsjeka za informacijske znanosti. Zagreb.</a:t>
            </a:r>
          </a:p>
          <a:p>
            <a:pPr marL="82296" indent="0">
              <a:buNone/>
            </a:pPr>
            <a:endParaRPr lang="hr-HR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-36034" y="76257"/>
            <a:ext cx="1086551" cy="6781743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8598" y="1052736"/>
            <a:ext cx="4061120" cy="2420930"/>
          </a:xfrm>
        </p:spPr>
        <p:txBody>
          <a:bodyPr>
            <a:noAutofit/>
          </a:bodyPr>
          <a:lstStyle/>
          <a:p>
            <a:pPr algn="ctr"/>
            <a: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hr-HR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Bašćinu</a:t>
            </a:r>
            <a: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gledajuć</a:t>
            </a:r>
            <a: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oh </a:t>
            </a:r>
            <a:r>
              <a:rPr lang="hr-HR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koli</a:t>
            </a:r>
            <a: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lipa je!” </a:t>
            </a:r>
            <a:br>
              <a:rPr lang="hr-H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  <a:b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Petar </a:t>
            </a:r>
            <a:r>
              <a:rPr lang="hr-HR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Hektorović</a:t>
            </a: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„Ribanje i ribarsko prigovaranje”</a:t>
            </a:r>
            <a:br>
              <a:rPr lang="hr-H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000" dirty="0"/>
          </a:p>
        </p:txBody>
      </p:sp>
      <p:pic>
        <p:nvPicPr>
          <p:cNvPr id="1026" name="Picture 2" descr="F:\Margareta\Margareta Glavurti¦ç\Panoi i radionice šk. god.2015.2016\Pano dani europske ba+ítine 2015\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" t="9444" b="3889"/>
          <a:stretch>
            <a:fillRect/>
          </a:stretch>
        </p:blipFill>
        <p:spPr bwMode="auto">
          <a:xfrm>
            <a:off x="4860032" y="3929830"/>
            <a:ext cx="4159889" cy="279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Margareta\Margareta Glavurti¦ç\Panoi i radionice šk .2017.2018\Dan grada Splita\20180503_115849.jpg"/>
          <p:cNvPicPr>
            <a:picLocks noChangeAspect="1" noChangeArrowheads="1"/>
          </p:cNvPicPr>
          <p:nvPr/>
        </p:nvPicPr>
        <p:blipFill>
          <a:blip r:embed="rId3" cstate="print"/>
          <a:srcRect l="1515" t="4005" r="1514"/>
          <a:stretch>
            <a:fillRect/>
          </a:stretch>
        </p:blipFill>
        <p:spPr bwMode="auto">
          <a:xfrm>
            <a:off x="373804" y="618674"/>
            <a:ext cx="4588533" cy="278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611560" y="11663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070C0"/>
                </a:solidFill>
              </a:rPr>
              <a:t>Dan grada Splita -7. svibnja</a:t>
            </a:r>
            <a:endParaRPr lang="hr-HR" sz="2400" b="1" dirty="0">
              <a:solidFill>
                <a:srgbClr val="0070C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67544" y="4365105"/>
            <a:ext cx="440105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070C0"/>
                </a:solidFill>
              </a:rPr>
              <a:t>Međunarodni dan kulturne baštine – 23. rujna</a:t>
            </a:r>
            <a:endParaRPr lang="hr-HR" sz="2400" b="1" dirty="0">
              <a:solidFill>
                <a:srgbClr val="0070C0"/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-32396" y="76257"/>
            <a:ext cx="1086551" cy="6781743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39516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like 7" descr="012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444" t="7957" r="7473" b="9092"/>
          <a:stretch/>
        </p:blipFill>
        <p:spPr>
          <a:xfrm>
            <a:off x="4644008" y="3576312"/>
            <a:ext cx="4201581" cy="303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like 5" descr="018.JPG"/>
          <p:cNvPicPr>
            <a:picLocks noChangeAspect="1"/>
          </p:cNvPicPr>
          <p:nvPr/>
        </p:nvPicPr>
        <p:blipFill rotWithShape="1">
          <a:blip r:embed="rId4" cstate="print"/>
          <a:srcRect l="4944" t="1502" r="7477" b="8908"/>
          <a:stretch/>
        </p:blipFill>
        <p:spPr>
          <a:xfrm>
            <a:off x="611560" y="188640"/>
            <a:ext cx="4561623" cy="341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-32396" y="76257"/>
            <a:ext cx="1086551" cy="6781743"/>
          </a:xfrm>
          <a:prstGeom prst="rtTriangle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8604"/>
            <a:ext cx="2780587" cy="23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niOkvir 7"/>
          <p:cNvSpPr txBox="1"/>
          <p:nvPr/>
        </p:nvSpPr>
        <p:spPr>
          <a:xfrm>
            <a:off x="5143504" y="2928935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Prva stranica statuta iz 1312. god.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785786" y="4071942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Predstavlja vrhunski društveni spomenik demokratskih komunalnih propisa građana Splita, koji im je jamčio slobodan život i rad.</a:t>
            </a:r>
            <a:endParaRPr lang="hr-HR" sz="1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928662" y="5572140"/>
            <a:ext cx="4071966" cy="840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r-HR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Statut grada Splita: srednjovjekovno pravo Splita. 1987</a:t>
            </a:r>
            <a:r>
              <a:rPr lang="hr-HR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 Priredio i preveo Antun Cvitanović. Književni krug. Split.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486" y="125605"/>
            <a:ext cx="8429684" cy="785818"/>
          </a:xfrm>
        </p:spPr>
        <p:txBody>
          <a:bodyPr>
            <a:noAutofit/>
          </a:bodyPr>
          <a:lstStyle/>
          <a:p>
            <a:pPr algn="ctr"/>
            <a:r>
              <a:rPr lang="vi-VN" sz="32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Među</a:t>
            </a:r>
            <a:r>
              <a:rPr lang="hr-HR" sz="32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narodni mjesec školskih knjižnica i Mjesec hrvatske knjige (</a:t>
            </a:r>
            <a:r>
              <a:rPr lang="hr-HR" sz="320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15.10</a:t>
            </a:r>
            <a:r>
              <a:rPr lang="hr-HR" sz="32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.-</a:t>
            </a:r>
            <a:r>
              <a:rPr lang="hr-HR" sz="320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15.11</a:t>
            </a:r>
            <a:r>
              <a:rPr lang="hr-HR" sz="32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.)</a:t>
            </a:r>
            <a:endParaRPr lang="hr-HR" sz="3200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000108"/>
            <a:ext cx="8505092" cy="5248292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International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Bookmark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Exchange Projekt (međunarodna razmjena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straničnika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Clr>
                <a:srgbClr val="002060"/>
              </a:buClr>
            </a:pP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International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School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Library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Month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 http://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iasl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-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online.org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/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ISLM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 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pristupljeno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30.10.2020.)</a:t>
            </a:r>
          </a:p>
          <a:p>
            <a:endParaRPr lang="hr-HR" sz="2400" dirty="0" smtClean="0"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</p:txBody>
      </p:sp>
      <p:pic>
        <p:nvPicPr>
          <p:cNvPr id="4" name="Picture 3" descr="F:\Margareta\Margareta Glavurti¦ç\Materijali za projekt bookmarkeri 2018\radionica projekt bookmarkeri\20181026_184942 (1).jpg"/>
          <p:cNvPicPr>
            <a:picLocks noChangeAspect="1" noChangeArrowheads="1"/>
          </p:cNvPicPr>
          <p:nvPr/>
        </p:nvPicPr>
        <p:blipFill rotWithShape="1">
          <a:blip r:embed="rId3" cstate="print"/>
          <a:srcRect l="4509" t="5029" b="1"/>
          <a:stretch/>
        </p:blipFill>
        <p:spPr bwMode="auto">
          <a:xfrm>
            <a:off x="1115616" y="2636912"/>
            <a:ext cx="7029424" cy="409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-32396" y="76257"/>
            <a:ext cx="1086551" cy="6781743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19868" cy="1053900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Povezivanje zajednica i kultura</a:t>
            </a:r>
            <a:br>
              <a:rPr lang="hr-HR" sz="32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hr-HR" sz="32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šk. god. 2017./2018.</a:t>
            </a:r>
            <a:endParaRPr lang="hr-HR" sz="32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263347"/>
            <a:ext cx="8178112" cy="4985053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Sudionici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učenici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1.b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1.e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2.b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3.c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razreda i njihovi mentori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Korelacija: 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Hrvatski jezik, Povijest</a:t>
            </a:r>
          </a:p>
          <a:p>
            <a:pPr>
              <a:buNone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Izrada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straničnika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na temu Baština grada Splita </a:t>
            </a:r>
          </a:p>
          <a:p>
            <a:pPr>
              <a:buNone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Razmjena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straničnika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OŠ iz </a:t>
            </a:r>
            <a:r>
              <a:rPr lang="hr-HR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Seie</a:t>
            </a: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- Portugal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Cilj: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učenje bez granica, 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razmjena iskustva s školama diljem svijeta, 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njegovanje nacionalnog identiteta,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promocija vlastitog kulturnog nasljeđa,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hr-HR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upoznavanje drugih nacija i  kultura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-32396" y="76257"/>
            <a:ext cx="1086551" cy="6781743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776864" cy="838446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Promocija</a:t>
            </a:r>
            <a:r>
              <a:rPr lang="hr-HR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kulturnog naslijeđa</a:t>
            </a:r>
            <a:endParaRPr lang="hr-H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268760"/>
            <a:ext cx="8034096" cy="4944962"/>
          </a:xfrm>
        </p:spPr>
        <p:txBody>
          <a:bodyPr/>
          <a:lstStyle/>
          <a:p>
            <a:pPr>
              <a:buNone/>
            </a:pPr>
            <a:r>
              <a:rPr lang="hr-HR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različitih izvora u knjižnici i izvan nje istraživali</a:t>
            </a:r>
          </a:p>
          <a:p>
            <a:pPr>
              <a:buNone/>
            </a:pPr>
            <a:r>
              <a:rPr lang="hr-HR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 povijest rodnoga grada:</a:t>
            </a:r>
          </a:p>
          <a:p>
            <a:pPr>
              <a:buNone/>
            </a:pPr>
            <a:endParaRPr lang="hr-HR" sz="24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kulturne znamenitosti grada Splita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povijesnu i kulturnu baštinu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znamenite ličnosti grada Splita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tradicionalnu splitsku nošnju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hr-HR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2060"/>
              </a:buClr>
              <a:buNone/>
            </a:pPr>
            <a:endParaRPr lang="hr-H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buClr>
                <a:srgbClr val="002060"/>
              </a:buClr>
              <a:buNone/>
            </a:pPr>
            <a:r>
              <a:rPr lang="hr-HR" sz="1800" u="sng" dirty="0" smtClean="0">
                <a:hlinkClick r:id="rId3"/>
              </a:rPr>
              <a:t>https://www.youtube.com/watch?v=ejFtWu4Ry3s</a:t>
            </a:r>
            <a:endParaRPr lang="hr-HR" sz="1800" u="sng" dirty="0" smtClean="0"/>
          </a:p>
          <a:p>
            <a:pPr>
              <a:buClr>
                <a:srgbClr val="002060"/>
              </a:buClr>
              <a:buNone/>
            </a:pPr>
            <a:r>
              <a:rPr lang="hr-HR" sz="1800" dirty="0" smtClean="0">
                <a:solidFill>
                  <a:srgbClr val="0070C0"/>
                </a:solidFill>
              </a:rPr>
              <a:t>(pristupljeno 3.3.2021.)</a:t>
            </a:r>
          </a:p>
          <a:p>
            <a:pPr>
              <a:buClr>
                <a:srgbClr val="002060"/>
              </a:buClr>
              <a:buNone/>
            </a:pPr>
            <a:endParaRPr lang="hr-HR" sz="24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C:\Users\nino\Desktop\Palač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3768897"/>
            <a:ext cx="3288968" cy="225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r="5209" b="2292"/>
          <a:stretch/>
        </p:blipFill>
        <p:spPr>
          <a:xfrm>
            <a:off x="0" y="-1163230"/>
            <a:ext cx="931987" cy="8021230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1079</TotalTime>
  <Words>626</Words>
  <Application>Microsoft Office PowerPoint</Application>
  <PresentationFormat>Prikaz na zaslonu (4:3)</PresentationFormat>
  <Paragraphs>103</Paragraphs>
  <Slides>19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Arial</vt:lpstr>
      <vt:lpstr>Calibri</vt:lpstr>
      <vt:lpstr>Gill Sans MT</vt:lpstr>
      <vt:lpstr>Verdana</vt:lpstr>
      <vt:lpstr>Wingdings</vt:lpstr>
      <vt:lpstr>Wingdings 2</vt:lpstr>
      <vt:lpstr>Solsticij</vt:lpstr>
      <vt:lpstr>Kulturna baština grada Splita i školska knjižnica</vt:lpstr>
      <vt:lpstr>Kulturna baština</vt:lpstr>
      <vt:lpstr>PowerPoint prezentacija</vt:lpstr>
      <vt:lpstr>Kulturna i javna djelatnost školske knjižnice</vt:lpstr>
      <vt:lpstr>   “Bašćinu gledajuć – oh koli lipa je!”    Petar Hektorović:  „Ribanje i ribarsko prigovaranje”  </vt:lpstr>
      <vt:lpstr>PowerPoint prezentacija</vt:lpstr>
      <vt:lpstr>Međunarodni mjesec školskih knjižnica i Mjesec hrvatske knjige (15.10.-15.11.)</vt:lpstr>
      <vt:lpstr>Povezivanje zajednica i kultura šk. god. 2017./2018.</vt:lpstr>
      <vt:lpstr>Promocija kulturnog naslijeđa</vt:lpstr>
      <vt:lpstr> Posjetili smo Muzej grada Splita </vt:lpstr>
      <vt:lpstr>PowerPoint prezentacija</vt:lpstr>
      <vt:lpstr>Radionica izrade starog kovanog splitskog novca</vt:lpstr>
      <vt:lpstr>PowerPoint prezentacija</vt:lpstr>
      <vt:lpstr>Naša bogata zbirka straničnika, koje su učenici uz pomoć svojih mentora dekorirali, preveli na engleski jezik i  poslali školi u Seii- Portugal</vt:lpstr>
      <vt:lpstr>Izrada lutaka u splitskoj varoškoj nošnji s kraja 19. stoljeća  šk. god. 2020./2021.</vt:lpstr>
      <vt:lpstr>  Izrada lutaka od plastike, papira i ukrasnih vrpci sudionici:  učenice IV.a razreda </vt:lpstr>
      <vt:lpstr>PowerPoint prezentacija</vt:lpstr>
      <vt:lpstr>Baština grada u naručju naše knjižnice</vt:lpstr>
      <vt:lpstr>Izvori: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Kulturna baština grada Splita i školska knjižnica</dc:title>
  <dc:creator>nino</dc:creator>
  <cp:lastModifiedBy>Windows korisnik</cp:lastModifiedBy>
  <cp:revision>114</cp:revision>
  <dcterms:created xsi:type="dcterms:W3CDTF">2021-03-01T09:46:14Z</dcterms:created>
  <dcterms:modified xsi:type="dcterms:W3CDTF">2021-04-12T17:19:41Z</dcterms:modified>
</cp:coreProperties>
</file>