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92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246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08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130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917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7435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1972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3292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4168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344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96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90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133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451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542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72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166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093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279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89399" y="4625788"/>
            <a:ext cx="7413623" cy="835217"/>
          </a:xfrm>
        </p:spPr>
        <p:txBody>
          <a:bodyPr>
            <a:normAutofit fontScale="90000"/>
          </a:bodyPr>
          <a:lstStyle/>
          <a:p>
            <a:r>
              <a:rPr lang="en-US" sz="4400" b="1" dirty="0" smtClean="0">
                <a:cs typeface="Calibri Light"/>
              </a:rPr>
              <a:t>V</a:t>
            </a:r>
            <a:r>
              <a:rPr lang="hr-HR" sz="4400" b="1" dirty="0" smtClean="0">
                <a:cs typeface="Calibri Light"/>
              </a:rPr>
              <a:t>RIJEDNOST</a:t>
            </a:r>
            <a:r>
              <a:rPr lang="en-US" sz="4400" b="1" dirty="0" smtClean="0">
                <a:cs typeface="Calibri Light"/>
              </a:rPr>
              <a:t> </a:t>
            </a:r>
            <a:r>
              <a:rPr lang="en-US" sz="4400" b="1" dirty="0">
                <a:cs typeface="Calibri Light"/>
              </a:rPr>
              <a:t>OBRAZOVANJA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0800000" flipV="1">
            <a:off x="4900083" y="5655467"/>
            <a:ext cx="6987645" cy="690563"/>
          </a:xfrm>
        </p:spPr>
        <p:txBody>
          <a:bodyPr>
            <a:normAutofit/>
          </a:bodyPr>
          <a:lstStyle/>
          <a:p>
            <a:pPr lvl="1"/>
            <a:r>
              <a:rPr lang="hr-HR" sz="1700" b="1"/>
              <a:t>Nikola Uzinić, Valentina Eterović, Josip Jukica</a:t>
            </a:r>
            <a:endParaRPr lang="en-US" sz="1700" b="1"/>
          </a:p>
        </p:txBody>
      </p:sp>
      <p:pic>
        <p:nvPicPr>
          <p:cNvPr id="4" name="Picture 4" descr="A picture containing chair, bench&#10;&#10;Description automatically generated">
            <a:extLst>
              <a:ext uri="{FF2B5EF4-FFF2-40B4-BE49-F238E27FC236}">
                <a16:creationId xmlns:a16="http://schemas.microsoft.com/office/drawing/2014/main" id="{958F8728-77D6-45A9-B94C-DAF80D61359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842" r="2" b="2"/>
          <a:stretch/>
        </p:blipFill>
        <p:spPr>
          <a:xfrm>
            <a:off x="3967843" y="608014"/>
            <a:ext cx="7487555" cy="3728438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CBEE2FA-EE87-0A43-8412-CD20A3D3F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347E095-976B-424C-8D4D-EE2E239F6B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0" i="0">
                <a:solidFill>
                  <a:srgbClr val="333333"/>
                </a:solidFill>
                <a:effectLst/>
                <a:latin typeface="titilliumregular"/>
              </a:rPr>
              <a:t>Obrazovanje se temelji na vrijednostima </a:t>
            </a:r>
          </a:p>
          <a:p>
            <a:r>
              <a:rPr lang="hr-HR" b="0" i="0">
                <a:solidFill>
                  <a:srgbClr val="333333"/>
                </a:solidFill>
                <a:effectLst/>
                <a:latin typeface="titilliumregular"/>
              </a:rPr>
              <a:t> nema odgoja i obrazovanja bez vrijednosti.</a:t>
            </a:r>
            <a:endParaRPr lang="sr-Latn-RS"/>
          </a:p>
        </p:txBody>
      </p:sp>
      <p:pic>
        <p:nvPicPr>
          <p:cNvPr id="11" name="Slika 10">
            <a:extLst>
              <a:ext uri="{FF2B5EF4-FFF2-40B4-BE49-F238E27FC236}">
                <a16:creationId xmlns:a16="http://schemas.microsoft.com/office/drawing/2014/main" id="{4AA67699-D75F-A64F-A56D-1349C05B16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4514" y="3149739"/>
            <a:ext cx="4099329" cy="2308086"/>
          </a:xfrm>
          <a:prstGeom prst="rect">
            <a:avLst/>
          </a:prstGeom>
        </p:spPr>
      </p:pic>
      <p:sp>
        <p:nvSpPr>
          <p:cNvPr id="12" name="TekstniOkvir 11">
            <a:extLst>
              <a:ext uri="{FF2B5EF4-FFF2-40B4-BE49-F238E27FC236}">
                <a16:creationId xmlns:a16="http://schemas.microsoft.com/office/drawing/2014/main" id="{5F7020C6-8DA1-5B4F-9B08-6795AE335A6F}"/>
              </a:ext>
            </a:extLst>
          </p:cNvPr>
          <p:cNvSpPr txBox="1"/>
          <p:nvPr/>
        </p:nvSpPr>
        <p:spPr>
          <a:xfrm>
            <a:off x="5181600" y="2514600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sr-Latn-RS"/>
          </a:p>
        </p:txBody>
      </p:sp>
      <p:sp>
        <p:nvSpPr>
          <p:cNvPr id="13" name="TekstniOkvir 12">
            <a:extLst>
              <a:ext uri="{FF2B5EF4-FFF2-40B4-BE49-F238E27FC236}">
                <a16:creationId xmlns:a16="http://schemas.microsoft.com/office/drawing/2014/main" id="{65B8FE69-9069-2946-8C59-DF0090580062}"/>
              </a:ext>
            </a:extLst>
          </p:cNvPr>
          <p:cNvSpPr txBox="1"/>
          <p:nvPr/>
        </p:nvSpPr>
        <p:spPr>
          <a:xfrm>
            <a:off x="5181600" y="2514600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sr-Latn-RS"/>
          </a:p>
        </p:txBody>
      </p:sp>
      <p:sp>
        <p:nvSpPr>
          <p:cNvPr id="9" name="TekstniOkvir 8">
            <a:extLst>
              <a:ext uri="{FF2B5EF4-FFF2-40B4-BE49-F238E27FC236}">
                <a16:creationId xmlns:a16="http://schemas.microsoft.com/office/drawing/2014/main" id="{4D478994-0E2F-4140-B9E6-189D1A65F39F}"/>
              </a:ext>
            </a:extLst>
          </p:cNvPr>
          <p:cNvSpPr txBox="1"/>
          <p:nvPr/>
        </p:nvSpPr>
        <p:spPr>
          <a:xfrm>
            <a:off x="3048000" y="324433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endParaRPr lang="hr-HR" sz="1800" b="0" i="0" u="none" strike="noStrike">
              <a:effectLst/>
              <a:latin typeface="Arial" panose="020B0604020202020204" pitchFamily="34" charset="0"/>
            </a:endParaRPr>
          </a:p>
        </p:txBody>
      </p:sp>
      <p:sp>
        <p:nvSpPr>
          <p:cNvPr id="15" name="TekstniOkvir 14">
            <a:extLst>
              <a:ext uri="{FF2B5EF4-FFF2-40B4-BE49-F238E27FC236}">
                <a16:creationId xmlns:a16="http://schemas.microsoft.com/office/drawing/2014/main" id="{87CE656D-BF55-A74E-8C6B-7E705A0ABBC8}"/>
              </a:ext>
            </a:extLst>
          </p:cNvPr>
          <p:cNvSpPr txBox="1"/>
          <p:nvPr/>
        </p:nvSpPr>
        <p:spPr>
          <a:xfrm>
            <a:off x="3048000" y="324433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endParaRPr lang="hr-HR" sz="1800" b="0" i="0" u="none" strike="noStrike">
              <a:effectLst/>
              <a:latin typeface="Arial" panose="020B0604020202020204" pitchFamily="34" charset="0"/>
            </a:endParaRPr>
          </a:p>
        </p:txBody>
      </p:sp>
      <p:sp>
        <p:nvSpPr>
          <p:cNvPr id="16" name="TekstniOkvir 15">
            <a:extLst>
              <a:ext uri="{FF2B5EF4-FFF2-40B4-BE49-F238E27FC236}">
                <a16:creationId xmlns:a16="http://schemas.microsoft.com/office/drawing/2014/main" id="{9FD673A6-EFD3-EA4D-B9AC-8A2B058AEBE5}"/>
              </a:ext>
            </a:extLst>
          </p:cNvPr>
          <p:cNvSpPr txBox="1"/>
          <p:nvPr/>
        </p:nvSpPr>
        <p:spPr>
          <a:xfrm>
            <a:off x="3048000" y="324433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endParaRPr lang="hr-HR" sz="1800" b="0" i="0" u="none" strike="noStrike">
              <a:effectLst/>
              <a:latin typeface="Arial" panose="020B0604020202020204" pitchFamily="34" charset="0"/>
            </a:endParaRPr>
          </a:p>
        </p:txBody>
      </p:sp>
      <p:sp>
        <p:nvSpPr>
          <p:cNvPr id="17" name="TekstniOkvir 16">
            <a:extLst>
              <a:ext uri="{FF2B5EF4-FFF2-40B4-BE49-F238E27FC236}">
                <a16:creationId xmlns:a16="http://schemas.microsoft.com/office/drawing/2014/main" id="{E77E6464-97DD-F844-864A-5908E07C5EBB}"/>
              </a:ext>
            </a:extLst>
          </p:cNvPr>
          <p:cNvSpPr txBox="1"/>
          <p:nvPr/>
        </p:nvSpPr>
        <p:spPr>
          <a:xfrm>
            <a:off x="3699867" y="2446615"/>
            <a:ext cx="73997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endParaRPr lang="hr-HR" sz="1800" b="0" i="0" u="none" strike="noStrike">
              <a:effectLst/>
              <a:latin typeface="Arial" panose="020B0604020202020204" pitchFamily="34" charset="0"/>
            </a:endParaRPr>
          </a:p>
        </p:txBody>
      </p:sp>
      <p:sp>
        <p:nvSpPr>
          <p:cNvPr id="19" name="TekstniOkvir 18">
            <a:extLst>
              <a:ext uri="{FF2B5EF4-FFF2-40B4-BE49-F238E27FC236}">
                <a16:creationId xmlns:a16="http://schemas.microsoft.com/office/drawing/2014/main" id="{33E3A40F-99F7-1940-935D-571124D1C197}"/>
              </a:ext>
            </a:extLst>
          </p:cNvPr>
          <p:cNvSpPr txBox="1"/>
          <p:nvPr/>
        </p:nvSpPr>
        <p:spPr>
          <a:xfrm>
            <a:off x="3747492" y="2351365"/>
            <a:ext cx="74949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endParaRPr lang="hr-HR" sz="1800" b="0" i="0" u="none" strike="noStrike">
              <a:effectLst/>
              <a:latin typeface="Arial" panose="020B0604020202020204" pitchFamily="34" charset="0"/>
            </a:endParaRPr>
          </a:p>
        </p:txBody>
      </p:sp>
      <p:sp>
        <p:nvSpPr>
          <p:cNvPr id="21" name="TekstniOkvir 20">
            <a:extLst>
              <a:ext uri="{FF2B5EF4-FFF2-40B4-BE49-F238E27FC236}">
                <a16:creationId xmlns:a16="http://schemas.microsoft.com/office/drawing/2014/main" id="{9BF2B135-926F-3744-B135-50F1662EC784}"/>
              </a:ext>
            </a:extLst>
          </p:cNvPr>
          <p:cNvSpPr txBox="1"/>
          <p:nvPr/>
        </p:nvSpPr>
        <p:spPr>
          <a:xfrm>
            <a:off x="3747492" y="2351365"/>
            <a:ext cx="74949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endParaRPr lang="hr-HR" sz="1800" b="0" i="0" u="none" strike="noStrike">
              <a:effectLst/>
              <a:latin typeface="Arial" panose="020B0604020202020204" pitchFamily="34" charset="0"/>
            </a:endParaRPr>
          </a:p>
        </p:txBody>
      </p:sp>
      <p:sp>
        <p:nvSpPr>
          <p:cNvPr id="23" name="TekstniOkvir 22">
            <a:extLst>
              <a:ext uri="{FF2B5EF4-FFF2-40B4-BE49-F238E27FC236}">
                <a16:creationId xmlns:a16="http://schemas.microsoft.com/office/drawing/2014/main" id="{30673955-4C41-1743-91F5-26B2FC4624A4}"/>
              </a:ext>
            </a:extLst>
          </p:cNvPr>
          <p:cNvSpPr txBox="1"/>
          <p:nvPr/>
        </p:nvSpPr>
        <p:spPr>
          <a:xfrm>
            <a:off x="3699867" y="2446615"/>
            <a:ext cx="73997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 rtl="0" eaLnBrk="1" fontAlgn="t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hr-HR" sz="1800" b="0" i="0" strike="noStrike">
              <a:effectLst/>
              <a:latin typeface="Arial" panose="020B0604020202020204" pitchFamily="34" charset="0"/>
            </a:endParaRPr>
          </a:p>
        </p:txBody>
      </p:sp>
      <p:sp>
        <p:nvSpPr>
          <p:cNvPr id="25" name="TekstniOkvir 24">
            <a:extLst>
              <a:ext uri="{FF2B5EF4-FFF2-40B4-BE49-F238E27FC236}">
                <a16:creationId xmlns:a16="http://schemas.microsoft.com/office/drawing/2014/main" id="{B9AFF0F8-2FA9-734C-B985-F71BD7D54BD2}"/>
              </a:ext>
            </a:extLst>
          </p:cNvPr>
          <p:cNvSpPr txBox="1"/>
          <p:nvPr/>
        </p:nvSpPr>
        <p:spPr>
          <a:xfrm>
            <a:off x="3747492" y="2351365"/>
            <a:ext cx="74949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endParaRPr lang="hr-HR" sz="1800" b="0" i="0" u="none" strike="noStrike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106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E4C39A5A-6D63-4FAC-B6C2-D37778B97A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80E46C4F-3514-46CB-AE42-CB607835263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5084902-5C24-45E2-B5A3-092541E3CE7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37FA1E91-A8BC-48A2-AC9A-E89FD9612F7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764E3167-8F97-4F74-BF1C-06B09CB712D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7008DBEC-8AE7-4A3E-92FB-A56EDF90DF0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04160F-52CD-4394-AAF9-EE7B5A1F47E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B331A64-158A-451E-8EBA-6BD667E81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3496" y="685800"/>
            <a:ext cx="2543201" cy="1752599"/>
          </a:xfrm>
        </p:spPr>
        <p:txBody>
          <a:bodyPr anchor="b">
            <a:normAutofit/>
          </a:bodyPr>
          <a:lstStyle/>
          <a:p>
            <a:pPr algn="l"/>
            <a:endParaRPr lang="en-US" sz="32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F2DA4-BC80-46B9-B1C1-9934CA0D3D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666999"/>
            <a:ext cx="2812387" cy="312420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800">
                <a:ea typeface="+mn-lt"/>
                <a:cs typeface="+mn-lt"/>
              </a:rPr>
              <a:t>Obrazovanje je ljudsko pravo</a:t>
            </a:r>
          </a:p>
          <a:p>
            <a:r>
              <a:rPr lang="en-US" sz="1800">
                <a:ea typeface="+mn-lt"/>
                <a:cs typeface="+mn-lt"/>
              </a:rPr>
              <a:t> Javno dobro</a:t>
            </a:r>
          </a:p>
          <a:p>
            <a:r>
              <a:rPr lang="en-US" sz="1800">
                <a:ea typeface="+mn-lt"/>
                <a:cs typeface="+mn-lt"/>
              </a:rPr>
              <a:t>javna odgovornost.</a:t>
            </a:r>
            <a:endParaRPr lang="en-US" sz="1800">
              <a:cs typeface="Calibri" panose="020F0502020204030204"/>
            </a:endParaRPr>
          </a:p>
          <a:p>
            <a:r>
              <a:rPr lang="en-US" sz="1800">
                <a:ea typeface="+mn-lt"/>
                <a:cs typeface="+mn-lt"/>
              </a:rPr>
              <a:t>Obrazovanjem postajemo bolji.</a:t>
            </a:r>
            <a:endParaRPr lang="en-US" sz="1800">
              <a:cs typeface="Calibri"/>
            </a:endParaRPr>
          </a:p>
          <a:p>
            <a:endParaRPr lang="en-US" sz="1800">
              <a:cs typeface="Calibri"/>
            </a:endParaRPr>
          </a:p>
          <a:p>
            <a:endParaRPr lang="en-US" sz="1800"/>
          </a:p>
          <a:p>
            <a:endParaRPr lang="en-US" sz="1800">
              <a:cs typeface="Calibri"/>
            </a:endParaRP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55599FE3-8CCE-4364-9F89-0C11699C4F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1162" y="648931"/>
            <a:ext cx="6881862" cy="5231964"/>
          </a:xfrm>
          <a:prstGeom prst="roundRect">
            <a:avLst>
              <a:gd name="adj" fmla="val 4834"/>
            </a:avLst>
          </a:prstGeom>
          <a:solidFill>
            <a:schemeClr val="bg1"/>
          </a:solidFill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A picture containing implement, stationary, pencil, desk&#10;&#10;Description automatically generated">
            <a:extLst>
              <a:ext uri="{FF2B5EF4-FFF2-40B4-BE49-F238E27FC236}">
                <a16:creationId xmlns:a16="http://schemas.microsoft.com/office/drawing/2014/main" id="{20BA896C-BD7F-423D-A71C-0DC3F857D4D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315" r="6685" b="2"/>
          <a:stretch/>
        </p:blipFill>
        <p:spPr>
          <a:xfrm>
            <a:off x="4941202" y="1011765"/>
            <a:ext cx="6237359" cy="4546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8934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E23F1-9741-4963-B482-B683B7093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>
            <a:normAutofit/>
          </a:bodyPr>
          <a:lstStyle/>
          <a:p>
            <a:r>
              <a:rPr lang="en-US" b="1" dirty="0">
                <a:cs typeface="Calibri Light" panose="020F0302020204030204"/>
              </a:rPr>
              <a:t>ZAŠTO JE VAŽNO OBRAZOVANJE?</a:t>
            </a:r>
            <a:endParaRPr lang="en-US" dirty="0">
              <a:cs typeface="Calibri Light" panose="020F0302020204030204"/>
            </a:endParaRPr>
          </a:p>
        </p:txBody>
      </p:sp>
      <p:pic>
        <p:nvPicPr>
          <p:cNvPr id="4" name="Picture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0FFBF32A-C474-4B33-941F-EA92E9D736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8946" y="2743199"/>
            <a:ext cx="3945629" cy="3047999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E7A2C-E94B-4016-B54F-41E8D09371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6336" y="2666999"/>
            <a:ext cx="5486687" cy="312420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err="1">
                <a:cs typeface="Calibri"/>
              </a:rPr>
              <a:t>Zbog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napretka</a:t>
            </a:r>
          </a:p>
          <a:p>
            <a:r>
              <a:rPr lang="en-US" err="1">
                <a:cs typeface="Calibri"/>
              </a:rPr>
              <a:t>Opstanka</a:t>
            </a:r>
            <a:r>
              <a:rPr lang="en-US">
                <a:cs typeface="Calibri"/>
              </a:rPr>
              <a:t> </a:t>
            </a:r>
            <a:r>
              <a:rPr lang="en-US" err="1">
                <a:cs typeface="Calibri"/>
              </a:rPr>
              <a:t>civilizacije</a:t>
            </a:r>
            <a:endParaRPr lang="en-US">
              <a:cs typeface="Calibri"/>
            </a:endParaRPr>
          </a:p>
          <a:p>
            <a:r>
              <a:rPr lang="en-US">
                <a:cs typeface="Calibri"/>
              </a:rPr>
              <a:t>Da </a:t>
            </a:r>
            <a:r>
              <a:rPr lang="en-US" err="1">
                <a:cs typeface="Calibri"/>
              </a:rPr>
              <a:t>stekenmo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potrebne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vještine</a:t>
            </a:r>
          </a:p>
        </p:txBody>
      </p:sp>
    </p:spTree>
    <p:extLst>
      <p:ext uri="{BB962C8B-B14F-4D97-AF65-F5344CB8AC3E}">
        <p14:creationId xmlns:p14="http://schemas.microsoft.com/office/powerpoint/2010/main" val="25219509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61E02-C4AC-481D-A00D-320B64ED3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FC4DDC-DC65-4F4A-AF5E-C2ACDE4CF5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1800" dirty="0" err="1">
                <a:cs typeface="Calibri" panose="020F0502020204030204"/>
              </a:rPr>
              <a:t>Obrazovanje</a:t>
            </a:r>
            <a:r>
              <a:rPr lang="en-US" sz="1800" dirty="0">
                <a:cs typeface="Calibri" panose="020F0502020204030204"/>
              </a:rPr>
              <a:t>  </a:t>
            </a:r>
            <a:r>
              <a:rPr lang="en-US" sz="1800" dirty="0" err="1">
                <a:cs typeface="Calibri" panose="020F0502020204030204"/>
              </a:rPr>
              <a:t>nam</a:t>
            </a:r>
            <a:r>
              <a:rPr lang="en-US" sz="1800" dirty="0">
                <a:cs typeface="Calibri" panose="020F0502020204030204"/>
              </a:rPr>
              <a:t> </a:t>
            </a:r>
            <a:r>
              <a:rPr lang="en-US" sz="1800" dirty="0" err="1">
                <a:cs typeface="Calibri" panose="020F0502020204030204"/>
              </a:rPr>
              <a:t>pruža</a:t>
            </a:r>
            <a:r>
              <a:rPr lang="en-US" sz="1800" dirty="0">
                <a:cs typeface="Calibri" panose="020F0502020204030204"/>
              </a:rPr>
              <a:t> </a:t>
            </a:r>
            <a:r>
              <a:rPr lang="en-US" sz="1800" dirty="0" err="1">
                <a:cs typeface="Calibri" panose="020F0502020204030204"/>
              </a:rPr>
              <a:t>mogućnost</a:t>
            </a:r>
            <a:r>
              <a:rPr lang="en-US" sz="1800" dirty="0">
                <a:cs typeface="Calibri" panose="020F0502020204030204"/>
              </a:rPr>
              <a:t> da:</a:t>
            </a:r>
          </a:p>
          <a:p>
            <a:r>
              <a:rPr lang="en-US" sz="1800" dirty="0">
                <a:cs typeface="Calibri" panose="020F0502020204030204"/>
              </a:rPr>
              <a:t>Da </a:t>
            </a:r>
            <a:r>
              <a:rPr lang="en-US" sz="1800" dirty="0" err="1">
                <a:cs typeface="Calibri" panose="020F0502020204030204"/>
              </a:rPr>
              <a:t>razvijemo</a:t>
            </a:r>
            <a:r>
              <a:rPr lang="en-US" sz="1800" dirty="0">
                <a:cs typeface="Calibri" panose="020F0502020204030204"/>
              </a:rPr>
              <a:t> </a:t>
            </a:r>
            <a:r>
              <a:rPr lang="en-US" sz="1800" dirty="0" err="1">
                <a:cs typeface="Calibri" panose="020F0502020204030204"/>
              </a:rPr>
              <a:t>osjećaj</a:t>
            </a:r>
            <a:r>
              <a:rPr lang="en-US" sz="1800" dirty="0">
                <a:cs typeface="Calibri" panose="020F0502020204030204"/>
              </a:rPr>
              <a:t> za dobro </a:t>
            </a:r>
            <a:r>
              <a:rPr lang="en-US" sz="1800" dirty="0" err="1">
                <a:cs typeface="Calibri" panose="020F0502020204030204"/>
              </a:rPr>
              <a:t>i</a:t>
            </a:r>
            <a:r>
              <a:rPr lang="en-US" sz="1800" dirty="0">
                <a:cs typeface="Calibri" panose="020F0502020204030204"/>
              </a:rPr>
              <a:t> </a:t>
            </a:r>
            <a:r>
              <a:rPr lang="en-US" sz="1800" dirty="0" err="1">
                <a:cs typeface="Calibri" panose="020F0502020204030204"/>
              </a:rPr>
              <a:t>loše</a:t>
            </a:r>
            <a:endParaRPr lang="en-US" sz="1800" dirty="0">
              <a:cs typeface="Calibri" panose="020F0502020204030204"/>
            </a:endParaRPr>
          </a:p>
          <a:p>
            <a:r>
              <a:rPr lang="en-US" sz="1800" dirty="0" err="1">
                <a:cs typeface="Calibri" panose="020F0502020204030204"/>
              </a:rPr>
              <a:t>Istinito</a:t>
            </a:r>
            <a:r>
              <a:rPr lang="en-US" sz="1800" dirty="0">
                <a:cs typeface="Calibri" panose="020F0502020204030204"/>
              </a:rPr>
              <a:t> </a:t>
            </a:r>
            <a:r>
              <a:rPr lang="en-US" sz="1800" dirty="0" err="1">
                <a:cs typeface="Calibri" panose="020F0502020204030204"/>
              </a:rPr>
              <a:t>i</a:t>
            </a:r>
            <a:r>
              <a:rPr lang="en-US" sz="1800" dirty="0">
                <a:cs typeface="Calibri" panose="020F0502020204030204"/>
              </a:rPr>
              <a:t> </a:t>
            </a:r>
            <a:r>
              <a:rPr lang="en-US" sz="1800" dirty="0" err="1">
                <a:cs typeface="Calibri" panose="020F0502020204030204"/>
              </a:rPr>
              <a:t>lažno</a:t>
            </a:r>
            <a:endParaRPr lang="en-US" sz="1800" dirty="0">
              <a:cs typeface="Calibri" panose="020F0502020204030204"/>
            </a:endParaRPr>
          </a:p>
          <a:p>
            <a:r>
              <a:rPr lang="en-US" sz="1800" dirty="0" err="1">
                <a:cs typeface="Calibri" panose="020F0502020204030204"/>
              </a:rPr>
              <a:t>Pravdeno</a:t>
            </a:r>
            <a:r>
              <a:rPr lang="en-US" sz="1800" dirty="0">
                <a:cs typeface="Calibri" panose="020F0502020204030204"/>
              </a:rPr>
              <a:t> </a:t>
            </a:r>
            <a:r>
              <a:rPr lang="en-US" sz="1800" dirty="0" err="1">
                <a:cs typeface="Calibri" panose="020F0502020204030204"/>
              </a:rPr>
              <a:t>i</a:t>
            </a:r>
            <a:r>
              <a:rPr lang="en-US" sz="1800" dirty="0">
                <a:cs typeface="Calibri" panose="020F0502020204030204"/>
              </a:rPr>
              <a:t> </a:t>
            </a:r>
            <a:r>
              <a:rPr lang="en-US" sz="1800" dirty="0" err="1">
                <a:cs typeface="Calibri" panose="020F0502020204030204"/>
              </a:rPr>
              <a:t>nepravedno</a:t>
            </a:r>
            <a:endParaRPr lang="en-US" sz="1800" dirty="0">
              <a:cs typeface="Calibri" panose="020F0502020204030204"/>
            </a:endParaRPr>
          </a:p>
        </p:txBody>
      </p:sp>
      <p:pic>
        <p:nvPicPr>
          <p:cNvPr id="4" name="Picture 4" descr="A large brick building with a book shelf&#10;&#10;Description automatically generated">
            <a:extLst>
              <a:ext uri="{FF2B5EF4-FFF2-40B4-BE49-F238E27FC236}">
                <a16:creationId xmlns:a16="http://schemas.microsoft.com/office/drawing/2014/main" id="{D4C72A4E-0252-4919-BC97-31635CC80E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9680" y="2536085"/>
            <a:ext cx="5603308" cy="4030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2262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B735A-2625-4012-9B4E-22B3953C2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2" y="685800"/>
            <a:ext cx="5747778" cy="1752599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5912E3-F9D0-4726-A90C-19F4E6BFC7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1" y="2666999"/>
            <a:ext cx="5747778" cy="312420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err="1">
                <a:ea typeface="+mn-lt"/>
                <a:cs typeface="+mn-lt"/>
              </a:rPr>
              <a:t>Obrazovanje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pokreće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gospodarski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rast</a:t>
            </a:r>
            <a:r>
              <a:rPr lang="en-US">
                <a:ea typeface="+mn-lt"/>
                <a:cs typeface="+mn-lt"/>
              </a:rPr>
              <a:t> </a:t>
            </a:r>
            <a:endParaRPr lang="en-US" err="1">
              <a:ea typeface="+mn-lt"/>
              <a:cs typeface="+mn-lt"/>
            </a:endParaRPr>
          </a:p>
          <a:p>
            <a:r>
              <a:rPr lang="en-US" err="1">
                <a:ea typeface="+mn-lt"/>
                <a:cs typeface="+mn-lt"/>
              </a:rPr>
              <a:t>Društvenu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povezanost</a:t>
            </a:r>
            <a:endParaRPr lang="en-US">
              <a:ea typeface="+mn-lt"/>
              <a:cs typeface="+mn-lt"/>
            </a:endParaRPr>
          </a:p>
          <a:p>
            <a:r>
              <a:rPr lang="en-US" err="1">
                <a:cs typeface="Calibri"/>
              </a:rPr>
              <a:t>Može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iskorijenit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sirmomaštvo</a:t>
            </a:r>
            <a:endParaRPr lang="en-US">
              <a:cs typeface="Calibri"/>
            </a:endParaRPr>
          </a:p>
          <a:p>
            <a:r>
              <a:rPr lang="en-US" err="1">
                <a:cs typeface="Calibri"/>
              </a:rPr>
              <a:t>Graditi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pravednije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društvo</a:t>
            </a:r>
          </a:p>
        </p:txBody>
      </p:sp>
      <p:sp>
        <p:nvSpPr>
          <p:cNvPr id="10" name="Rounded Rectangle 6">
            <a:extLst>
              <a:ext uri="{FF2B5EF4-FFF2-40B4-BE49-F238E27FC236}">
                <a16:creationId xmlns:a16="http://schemas.microsoft.com/office/drawing/2014/main" id="{61DCA37C-CB0B-475A-B462-77C9CBA37CB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2944" y="648931"/>
            <a:ext cx="3982086" cy="5231964"/>
          </a:xfrm>
          <a:prstGeom prst="roundRect">
            <a:avLst>
              <a:gd name="adj" fmla="val 4834"/>
            </a:avLst>
          </a:prstGeom>
          <a:solidFill>
            <a:schemeClr val="bg1"/>
          </a:solidFill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Graphical user interface&#10;&#10;Description automatically generated">
            <a:extLst>
              <a:ext uri="{FF2B5EF4-FFF2-40B4-BE49-F238E27FC236}">
                <a16:creationId xmlns:a16="http://schemas.microsoft.com/office/drawing/2014/main" id="{E9B31105-397E-4FBB-8829-D84988A536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5105" y="1011765"/>
            <a:ext cx="2618581" cy="2191058"/>
          </a:xfrm>
          <a:prstGeom prst="rect">
            <a:avLst/>
          </a:prstGeom>
        </p:spPr>
      </p:pic>
      <p:pic>
        <p:nvPicPr>
          <p:cNvPr id="5" name="Picture 5" descr="A picture containing person, sitting, indoor, table&#10;&#10;Description automatically generated">
            <a:extLst>
              <a:ext uri="{FF2B5EF4-FFF2-40B4-BE49-F238E27FC236}">
                <a16:creationId xmlns:a16="http://schemas.microsoft.com/office/drawing/2014/main" id="{5190714A-6213-416E-AE4C-3631D0CB5C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98109" y="3367415"/>
            <a:ext cx="3292573" cy="2191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9863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AD30037-67ED-4367-9BE0-45787510BF1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A group of stuffed animals&#10;&#10;Description automatically generated">
            <a:extLst>
              <a:ext uri="{FF2B5EF4-FFF2-40B4-BE49-F238E27FC236}">
                <a16:creationId xmlns:a16="http://schemas.microsoft.com/office/drawing/2014/main" id="{487920F8-0D57-4C06-A7C3-6D145753FB6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0171" r="28445"/>
          <a:stretch/>
        </p:blipFill>
        <p:spPr>
          <a:xfrm>
            <a:off x="6892924" y="10"/>
            <a:ext cx="5299077" cy="6857990"/>
          </a:xfrm>
          <a:custGeom>
            <a:avLst/>
            <a:gdLst/>
            <a:ahLst/>
            <a:cxnLst/>
            <a:rect l="l" t="t" r="r" b="b"/>
            <a:pathLst>
              <a:path w="5299077" h="6858000">
                <a:moveTo>
                  <a:pt x="836871" y="0"/>
                </a:moveTo>
                <a:lnTo>
                  <a:pt x="5299077" y="0"/>
                </a:lnTo>
                <a:lnTo>
                  <a:pt x="5299077" y="6858000"/>
                </a:lnTo>
                <a:lnTo>
                  <a:pt x="1911312" y="6858000"/>
                </a:lnTo>
                <a:lnTo>
                  <a:pt x="0" y="5333999"/>
                </a:lnTo>
                <a:close/>
              </a:path>
            </a:pathLst>
          </a:cu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50841A4E-5BC1-44B4-83CF-D524E8AEAD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232760" y="0"/>
            <a:ext cx="2436813" cy="6858001"/>
            <a:chOff x="1320800" y="0"/>
            <a:chExt cx="2436813" cy="6858001"/>
          </a:xfrm>
        </p:grpSpPr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BF371BCC-8954-44E2-8C4F-29DC188727A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CD3505BE-B420-41C5-BE34-3E7652D37A5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4B68A05B-A78B-4D59-8CF9-1900731A218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84D57A01-C112-4FF2-B5ED-0B762AAD9CE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6CCCCDF1-5D4F-4CA1-8400-DFBB96BB011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20A090B2-5344-43CD-BC70-A6D44F15E80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B5B4926-6C06-40C2-B973-3F011C570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080" y="685800"/>
            <a:ext cx="5260680" cy="1752599"/>
          </a:xfrm>
        </p:spPr>
        <p:txBody>
          <a:bodyPr>
            <a:normAutofit/>
          </a:bodyPr>
          <a:lstStyle/>
          <a:p>
            <a:pPr algn="l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5C1ECE-023D-4C0C-8F20-133C02ED00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2666999"/>
            <a:ext cx="5260680" cy="312420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>
                <a:cs typeface="Calibri" panose="020F0502020204030204"/>
              </a:rPr>
              <a:t>Obrazovanje bi svima trebalo biti bitno I dostupno.</a:t>
            </a:r>
            <a:endParaRPr lang="hr-HR" sz="2000">
              <a:cs typeface="Calibri" panose="020F0502020204030204"/>
            </a:endParaRPr>
          </a:p>
          <a:p>
            <a:r>
              <a:rPr lang="hr-HR" sz="2000">
                <a:cs typeface="Calibri" panose="020F0502020204030204"/>
              </a:rPr>
              <a:t>Obrazovanje  nam daje mogućnost da oblikujemo svoj život</a:t>
            </a:r>
          </a:p>
          <a:p>
            <a:r>
              <a:rPr lang="en-US" sz="2000">
                <a:cs typeface="Calibri" panose="020F0502020204030204"/>
              </a:rPr>
              <a:t>Ulaganje u obrazovanje je ulaganje u sebe.</a:t>
            </a:r>
            <a:endParaRPr lang="hr-HR" sz="2000">
              <a:cs typeface="Calibri" panose="020F0502020204030204"/>
            </a:endParaRPr>
          </a:p>
          <a:p>
            <a:endParaRPr lang="en-US" sz="200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4979886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2FDC814-F672-CB40-8859-AA6698369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9D034BC-06A1-164D-9AC3-7887D95B7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0" i="0" dirty="0">
                <a:effectLst/>
                <a:latin typeface="var(--lora)"/>
              </a:rPr>
              <a:t>Umjesto zaključka dat ćemo odgovor na pitanje iz naslova.</a:t>
            </a:r>
          </a:p>
          <a:p>
            <a:r>
              <a:rPr lang="hr-HR" b="0" i="0" dirty="0">
                <a:effectLst/>
                <a:latin typeface="var(--lora)"/>
              </a:rPr>
              <a:t>Ustvari, kad bolje razmislim i nemamo potrebe za tim, jer i "ptice na grani" znaju</a:t>
            </a:r>
            <a:r>
              <a:rPr lang="hr-HR" b="0" i="0">
                <a:effectLst/>
                <a:latin typeface="var(--lora)"/>
              </a:rPr>
              <a:t>, </a:t>
            </a:r>
            <a:r>
              <a:rPr lang="hr-HR" b="0" i="0" smtClean="0">
                <a:effectLst/>
                <a:latin typeface="var(--lora)"/>
              </a:rPr>
              <a:t>da </a:t>
            </a:r>
            <a:r>
              <a:rPr lang="hr-HR" b="0" i="0" dirty="0" smtClean="0">
                <a:effectLst/>
                <a:latin typeface="var(--lora)"/>
              </a:rPr>
              <a:t>BEZ OBRAZOVANJA NEMA BUDUĆNOSTI!</a:t>
            </a:r>
            <a:endParaRPr lang="hr-HR" b="0" i="0" dirty="0">
              <a:effectLst/>
              <a:latin typeface="var(--lora)"/>
            </a:endParaRPr>
          </a:p>
          <a:p>
            <a:pPr marL="0" indent="0">
              <a:buNone/>
            </a:pPr>
            <a:endParaRPr lang="hr-HR" b="0" i="0" dirty="0">
              <a:effectLst/>
              <a:latin typeface="var(--lora)"/>
            </a:endParaRPr>
          </a:p>
          <a:p>
            <a:pPr marL="0" indent="0">
              <a:buNone/>
            </a:pP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098893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8B16E09-B91B-3648-8223-299A87E09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b="1"/>
              <a:t>HVALA NA POZORNOSTI! </a:t>
            </a:r>
            <a:endParaRPr lang="sr-Latn-RS" b="1"/>
          </a:p>
        </p:txBody>
      </p:sp>
      <p:pic>
        <p:nvPicPr>
          <p:cNvPr id="6" name="Rezervirano mjesto sadržaja 5">
            <a:extLst>
              <a:ext uri="{FF2B5EF4-FFF2-40B4-BE49-F238E27FC236}">
                <a16:creationId xmlns:a16="http://schemas.microsoft.com/office/drawing/2014/main" id="{AC8DE151-6244-C246-A25B-875BCD19D1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81232" y="2078796"/>
            <a:ext cx="6824869" cy="3834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5438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101</Words>
  <Application>Microsoft Office PowerPoint</Application>
  <PresentationFormat>Široki zaslon</PresentationFormat>
  <Paragraphs>27</Paragraphs>
  <Slides>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Corbel</vt:lpstr>
      <vt:lpstr>titilliumregular</vt:lpstr>
      <vt:lpstr>var(--lora)</vt:lpstr>
      <vt:lpstr>Parallax</vt:lpstr>
      <vt:lpstr>VRIJEDNOST OBRAZOVANJA</vt:lpstr>
      <vt:lpstr>PowerPoint prezentacija</vt:lpstr>
      <vt:lpstr>PowerPoint prezentacija</vt:lpstr>
      <vt:lpstr>ZAŠTO JE VAŽNO OBRAZOVANJE?</vt:lpstr>
      <vt:lpstr>PowerPoint prezentacija</vt:lpstr>
      <vt:lpstr>PowerPoint prezentacija</vt:lpstr>
      <vt:lpstr>PowerPoint prezentacija</vt:lpstr>
      <vt:lpstr>PowerPoint prezentacija</vt:lpstr>
      <vt:lpstr>HVALA NA POZORNOSTI!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korisnik</dc:creator>
  <cp:lastModifiedBy>Windows korisnik</cp:lastModifiedBy>
  <cp:revision>17</cp:revision>
  <dcterms:created xsi:type="dcterms:W3CDTF">2021-01-27T13:27:26Z</dcterms:created>
  <dcterms:modified xsi:type="dcterms:W3CDTF">2021-01-31T17:35:43Z</dcterms:modified>
</cp:coreProperties>
</file>