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2" r:id="rId7"/>
    <p:sldId id="261"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2" d="100"/>
          <a:sy n="42" d="100"/>
        </p:scale>
        <p:origin x="924" y="4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hr-HR"/>
              <a:t>Kliknite da biste uredili stil naslova matrice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a:t>Kliknite da biste uredili stil podnaslova matrice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pPr/>
              <a:t>1/31/2021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ska slika s opiso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hr-HR"/>
              <a:t>Kliknite da biste uredili stil naslova matrice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r-HR"/>
              <a:t>Kliknite ikonu da biste dodali  sliku</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Date Placeholder 4"/>
          <p:cNvSpPr>
            <a:spLocks noGrp="1"/>
          </p:cNvSpPr>
          <p:nvPr>
            <p:ph type="dt" sz="half" idx="10"/>
          </p:nvPr>
        </p:nvSpPr>
        <p:spPr/>
        <p:txBody>
          <a:bodyPr/>
          <a:lstStyle/>
          <a:p>
            <a:fld id="{446C117F-5CCF-4837-BE5F-2B92066CAFAF}" type="datetimeFigureOut">
              <a:rPr lang="en-US" dirty="0"/>
              <a:pPr/>
              <a:t>1/31/2021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aslov i opi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hr-HR"/>
              <a:t>Kliknite da biste uredili stil naslova matrice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Date Placeholder 4"/>
          <p:cNvSpPr>
            <a:spLocks noGrp="1"/>
          </p:cNvSpPr>
          <p:nvPr>
            <p:ph type="dt" sz="half" idx="10"/>
          </p:nvPr>
        </p:nvSpPr>
        <p:spPr/>
        <p:txBody>
          <a:bodyPr/>
          <a:lstStyle/>
          <a:p>
            <a:fld id="{84EB90BD-B6CE-46B7-997F-7313B992CCDC}" type="datetimeFigureOut">
              <a:rPr lang="en-US" dirty="0"/>
              <a:pPr/>
              <a:t>1/31/2021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s opiso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hr-HR"/>
              <a:t>Kliknite da biste uredili stil naslova matrice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Date Placeholder 4"/>
          <p:cNvSpPr>
            <a:spLocks noGrp="1"/>
          </p:cNvSpPr>
          <p:nvPr>
            <p:ph type="dt" sz="half" idx="10"/>
          </p:nvPr>
        </p:nvSpPr>
        <p:spPr/>
        <p:txBody>
          <a:bodyPr/>
          <a:lstStyle/>
          <a:p>
            <a:fld id="{CDB9D11F-B188-461D-B23F-39381795C052}" type="datetimeFigureOut">
              <a:rPr lang="en-US" dirty="0"/>
              <a:pPr/>
              <a:t>1/31/2021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pPr/>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ica s nazivom">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hr-HR"/>
              <a:t>Kliknite da biste uredili stil naslova matrice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Date Placeholder 4"/>
          <p:cNvSpPr>
            <a:spLocks noGrp="1"/>
          </p:cNvSpPr>
          <p:nvPr>
            <p:ph type="dt" sz="half" idx="10"/>
          </p:nvPr>
        </p:nvSpPr>
        <p:spPr/>
        <p:txBody>
          <a:bodyPr/>
          <a:lstStyle/>
          <a:p>
            <a:fld id="{52E6D8D9-55A2-4063-B0F3-121F44549695}" type="datetimeFigureOut">
              <a:rPr lang="en-US" dirty="0"/>
              <a:pPr/>
              <a:t>1/31/2021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tupca">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hr-HR"/>
              <a:t>Kliknite da biste uredili stil naslova matrice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3" name="Date Placeholder 2"/>
          <p:cNvSpPr>
            <a:spLocks noGrp="1"/>
          </p:cNvSpPr>
          <p:nvPr>
            <p:ph type="dt" sz="half" idx="10"/>
          </p:nvPr>
        </p:nvSpPr>
        <p:spPr/>
        <p:txBody>
          <a:bodyPr/>
          <a:lstStyle/>
          <a:p>
            <a:fld id="{D4B24536-994D-4021-A283-9F449C0DB509}" type="datetimeFigureOut">
              <a:rPr lang="en-US" dirty="0"/>
              <a:pPr/>
              <a:t>1/31/2021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tupca sa slikama">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hr-HR"/>
              <a:t>Kliknite da biste uredili stil naslova matrice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a:t>Kliknite ikonu da biste dodali  sliku</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a:t>Kliknite ikonu da biste dodali  sliku</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a:t>Kliknite ikonu da biste dodali  sliku</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3" name="Date Placeholder 2"/>
          <p:cNvSpPr>
            <a:spLocks noGrp="1"/>
          </p:cNvSpPr>
          <p:nvPr>
            <p:ph type="dt" sz="half" idx="10"/>
          </p:nvPr>
        </p:nvSpPr>
        <p:spPr/>
        <p:txBody>
          <a:bodyPr/>
          <a:lstStyle/>
          <a:p>
            <a:fld id="{3CBBBB78-C96F-47B7-AB17-D852CA960AC9}" type="datetimeFigureOut">
              <a:rPr lang="en-US" dirty="0"/>
              <a:pPr/>
              <a:t>1/31/2021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hr-HR"/>
              <a:t>Kliknite da biste uredili stil naslova matrice</a:t>
            </a:r>
            <a:endParaRPr lang="en-US" dirty="0"/>
          </a:p>
        </p:txBody>
      </p:sp>
      <p:sp>
        <p:nvSpPr>
          <p:cNvPr id="3" name="Vertical Text Placeholder 2"/>
          <p:cNvSpPr>
            <a:spLocks noGrp="1"/>
          </p:cNvSpPr>
          <p:nvPr>
            <p:ph type="body" orient="vert" idx="1"/>
          </p:nvPr>
        </p:nvSpPr>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pPr/>
              <a:t>1/31/2021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hr-HR"/>
              <a:t>Kliknite da biste uredili stil naslova matrice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pPr/>
              <a:t>1/31/2021</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idx="1"/>
          </p:nvPr>
        </p:nvSpPr>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pPr/>
              <a:t>1/31/2021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hr-HR"/>
              <a:t>Kliknite da biste uredili stil naslova matrice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30578ACC-22D6-47C1-A373-4FD133E34F3C}" type="datetimeFigureOut">
              <a:rPr lang="en-US" dirty="0"/>
              <a:pPr/>
              <a:t>1/31/2021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pPr/>
              <a:t>1/31/2021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hr-HR"/>
              <a:t>Kliknite da biste uredili stil naslova matrice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4" name="Content Placeholder 3"/>
          <p:cNvSpPr>
            <a:spLocks noGrp="1"/>
          </p:cNvSpPr>
          <p:nvPr>
            <p:ph sz="half" idx="2"/>
          </p:nvPr>
        </p:nvSpPr>
        <p:spPr>
          <a:xfrm>
            <a:off x="680322" y="3030008"/>
            <a:ext cx="4698355" cy="2906179"/>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6" name="Content Placeholder 5"/>
          <p:cNvSpPr>
            <a:spLocks noGrp="1"/>
          </p:cNvSpPr>
          <p:nvPr>
            <p:ph sz="quarter" idx="4"/>
          </p:nvPr>
        </p:nvSpPr>
        <p:spPr>
          <a:xfrm>
            <a:off x="5594123" y="3030008"/>
            <a:ext cx="4700059" cy="2906179"/>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pPr/>
              <a:t>1/31/2021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pPr/>
              <a:t>1/31/2021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pPr/>
              <a:t>1/31/2021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hr-HR"/>
              <a:t>Kliknite da biste uredili stil naslova matrice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Date Placeholder 4"/>
          <p:cNvSpPr>
            <a:spLocks noGrp="1"/>
          </p:cNvSpPr>
          <p:nvPr>
            <p:ph type="dt" sz="half" idx="10"/>
          </p:nvPr>
        </p:nvSpPr>
        <p:spPr/>
        <p:txBody>
          <a:bodyPr/>
          <a:lstStyle/>
          <a:p>
            <a:fld id="{E331444B-B92B-4E27-8C94-BB93EAF5CB18}" type="datetimeFigureOut">
              <a:rPr lang="en-US" dirty="0"/>
              <a:pPr/>
              <a:t>1/31/2021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hr-HR"/>
              <a:t>Kliknite da biste uredili stil naslova matrice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r-HR"/>
              <a:t>Kliknite ikonu da biste dodali  sliku</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Date Placeholder 4"/>
          <p:cNvSpPr>
            <a:spLocks noGrp="1"/>
          </p:cNvSpPr>
          <p:nvPr>
            <p:ph type="dt" sz="half" idx="10"/>
          </p:nvPr>
        </p:nvSpPr>
        <p:spPr/>
        <p:txBody>
          <a:bodyPr/>
          <a:lstStyle/>
          <a:p>
            <a:fld id="{363EFA5E-FA76-400D-B3DC-F0BA90E6D107}" type="datetimeFigureOut">
              <a:rPr lang="en-US" dirty="0"/>
              <a:pPr/>
              <a:t>1/31/2021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hr-HR"/>
              <a:t>Kliknite da biste uredili stil naslova matrice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pPr/>
              <a:t>1/31/2021</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0B9EB75-89CB-2F4E-A364-9C5553FFAE54}"/>
              </a:ext>
            </a:extLst>
          </p:cNvPr>
          <p:cNvSpPr>
            <a:spLocks noGrp="1"/>
          </p:cNvSpPr>
          <p:nvPr>
            <p:ph type="ctrTitle"/>
          </p:nvPr>
        </p:nvSpPr>
        <p:spPr>
          <a:xfrm>
            <a:off x="-141890" y="2733709"/>
            <a:ext cx="8966346" cy="1373070"/>
          </a:xfrm>
        </p:spPr>
        <p:txBody>
          <a:bodyPr/>
          <a:lstStyle/>
          <a:p>
            <a:r>
              <a:rPr lang="hr-HR" dirty="0" smtClean="0"/>
              <a:t>Obrazovanje za bolje sutra</a:t>
            </a:r>
            <a:endParaRPr lang="sr-Latn-RS" dirty="0"/>
          </a:p>
        </p:txBody>
      </p:sp>
      <p:sp>
        <p:nvSpPr>
          <p:cNvPr id="3" name="Podnaslov 2">
            <a:extLst>
              <a:ext uri="{FF2B5EF4-FFF2-40B4-BE49-F238E27FC236}">
                <a16:creationId xmlns:a16="http://schemas.microsoft.com/office/drawing/2014/main" id="{E8240D4F-6CBC-5048-BD16-75E84FDF3A08}"/>
              </a:ext>
            </a:extLst>
          </p:cNvPr>
          <p:cNvSpPr>
            <a:spLocks noGrp="1"/>
          </p:cNvSpPr>
          <p:nvPr>
            <p:ph type="subTitle" idx="1"/>
          </p:nvPr>
        </p:nvSpPr>
        <p:spPr/>
        <p:txBody>
          <a:bodyPr/>
          <a:lstStyle/>
          <a:p>
            <a:endParaRPr lang="sr-Latn-RS"/>
          </a:p>
        </p:txBody>
      </p:sp>
    </p:spTree>
    <p:extLst>
      <p:ext uri="{BB962C8B-B14F-4D97-AF65-F5344CB8AC3E}">
        <p14:creationId xmlns:p14="http://schemas.microsoft.com/office/powerpoint/2010/main" val="13405017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67640F8-B5B0-EA4E-B0F1-C9CF8087E02B}"/>
              </a:ext>
            </a:extLst>
          </p:cNvPr>
          <p:cNvSpPr>
            <a:spLocks noGrp="1"/>
          </p:cNvSpPr>
          <p:nvPr>
            <p:ph type="title"/>
          </p:nvPr>
        </p:nvSpPr>
        <p:spPr>
          <a:xfrm>
            <a:off x="4572000" y="2440781"/>
            <a:ext cx="3917156" cy="2012157"/>
          </a:xfrm>
        </p:spPr>
        <p:txBody>
          <a:bodyPr/>
          <a:lstStyle/>
          <a:p>
            <a:pPr algn="ctr"/>
            <a:r>
              <a:rPr lang="hr-HR"/>
              <a:t>KRAJ</a:t>
            </a:r>
            <a:endParaRPr lang="sr-Latn-RS"/>
          </a:p>
        </p:txBody>
      </p:sp>
      <p:sp>
        <p:nvSpPr>
          <p:cNvPr id="3" name="Rezervirano mjesto sadržaja 2">
            <a:extLst>
              <a:ext uri="{FF2B5EF4-FFF2-40B4-BE49-F238E27FC236}">
                <a16:creationId xmlns:a16="http://schemas.microsoft.com/office/drawing/2014/main" id="{B87AAA04-F7FE-F643-8596-E45EDC3AA67C}"/>
              </a:ext>
            </a:extLst>
          </p:cNvPr>
          <p:cNvSpPr>
            <a:spLocks noGrp="1"/>
          </p:cNvSpPr>
          <p:nvPr>
            <p:ph type="body" idx="1"/>
          </p:nvPr>
        </p:nvSpPr>
        <p:spPr>
          <a:xfrm>
            <a:off x="1186338" y="4565545"/>
            <a:ext cx="9613860" cy="1704017"/>
          </a:xfrm>
        </p:spPr>
        <p:txBody>
          <a:bodyPr/>
          <a:lstStyle/>
          <a:p>
            <a:pPr algn="ctr"/>
            <a:r>
              <a:rPr lang="hr-HR"/>
              <a:t>Toni Jelavić</a:t>
            </a:r>
          </a:p>
          <a:p>
            <a:pPr algn="ctr"/>
            <a:r>
              <a:rPr lang="hr-HR"/>
              <a:t>Ivan Barada</a:t>
            </a:r>
          </a:p>
          <a:p>
            <a:pPr algn="ctr"/>
            <a:r>
              <a:rPr lang="hr-HR"/>
              <a:t>Ante Pisac</a:t>
            </a:r>
          </a:p>
        </p:txBody>
      </p:sp>
    </p:spTree>
    <p:extLst>
      <p:ext uri="{BB962C8B-B14F-4D97-AF65-F5344CB8AC3E}">
        <p14:creationId xmlns:p14="http://schemas.microsoft.com/office/powerpoint/2010/main" val="1379886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54A19B8-59BE-8149-9D3B-8E3123EA0708}"/>
              </a:ext>
            </a:extLst>
          </p:cNvPr>
          <p:cNvSpPr>
            <a:spLocks noGrp="1"/>
          </p:cNvSpPr>
          <p:nvPr>
            <p:ph type="title"/>
          </p:nvPr>
        </p:nvSpPr>
        <p:spPr/>
        <p:txBody>
          <a:bodyPr/>
          <a:lstStyle/>
          <a:p>
            <a:r>
              <a:rPr lang="hr-HR"/>
              <a:t>Obrazovanje</a:t>
            </a:r>
            <a:endParaRPr lang="sr-Latn-RS"/>
          </a:p>
        </p:txBody>
      </p:sp>
      <p:sp>
        <p:nvSpPr>
          <p:cNvPr id="3" name="Rezervirano mjesto sadržaja 2">
            <a:extLst>
              <a:ext uri="{FF2B5EF4-FFF2-40B4-BE49-F238E27FC236}">
                <a16:creationId xmlns:a16="http://schemas.microsoft.com/office/drawing/2014/main" id="{4351D314-8CAF-C545-A459-0463D4102491}"/>
              </a:ext>
            </a:extLst>
          </p:cNvPr>
          <p:cNvSpPr>
            <a:spLocks noGrp="1"/>
          </p:cNvSpPr>
          <p:nvPr>
            <p:ph idx="1"/>
          </p:nvPr>
        </p:nvSpPr>
        <p:spPr/>
        <p:txBody>
          <a:bodyPr/>
          <a:lstStyle/>
          <a:p>
            <a:r>
              <a:rPr lang="hr-HR"/>
              <a:t>Još od malih nogu kada nismo svjesni važnosti ni jednog značajnog pitanja na naš život,  roditelji i učitelji nas uče koliko je bitno biti pismen i obrazovan. </a:t>
            </a:r>
          </a:p>
          <a:p>
            <a:r>
              <a:rPr lang="hr-HR"/>
              <a:t>Tokom školovanja shvatimo da je obrazovanje važno za svakog pojedinca i da je čak zagarantovano zakonima i Ustavom</a:t>
            </a:r>
            <a:endParaRPr lang="sr-Latn-RS"/>
          </a:p>
        </p:txBody>
      </p:sp>
    </p:spTree>
    <p:extLst>
      <p:ext uri="{BB962C8B-B14F-4D97-AF65-F5344CB8AC3E}">
        <p14:creationId xmlns:p14="http://schemas.microsoft.com/office/powerpoint/2010/main" val="2793458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07E7324-EAC3-1940-8C1A-CCBDEDC3EACC}"/>
              </a:ext>
            </a:extLst>
          </p:cNvPr>
          <p:cNvSpPr>
            <a:spLocks noGrp="1"/>
          </p:cNvSpPr>
          <p:nvPr>
            <p:ph type="title"/>
          </p:nvPr>
        </p:nvSpPr>
        <p:spPr/>
        <p:txBody>
          <a:bodyPr/>
          <a:lstStyle/>
          <a:p>
            <a:r>
              <a:rPr lang="hr-HR"/>
              <a:t>Funkcije obrazovanja</a:t>
            </a:r>
            <a:endParaRPr lang="sr-Latn-RS"/>
          </a:p>
        </p:txBody>
      </p:sp>
      <p:sp>
        <p:nvSpPr>
          <p:cNvPr id="3" name="Rezervirano mjesto sadržaja 2">
            <a:extLst>
              <a:ext uri="{FF2B5EF4-FFF2-40B4-BE49-F238E27FC236}">
                <a16:creationId xmlns:a16="http://schemas.microsoft.com/office/drawing/2014/main" id="{7F92151D-80B8-3649-A4E2-F1DC2F9E0163}"/>
              </a:ext>
            </a:extLst>
          </p:cNvPr>
          <p:cNvSpPr>
            <a:spLocks noGrp="1"/>
          </p:cNvSpPr>
          <p:nvPr>
            <p:ph idx="1"/>
          </p:nvPr>
        </p:nvSpPr>
        <p:spPr/>
        <p:txBody>
          <a:bodyPr/>
          <a:lstStyle/>
          <a:p>
            <a:r>
              <a:rPr lang="hr-HR"/>
              <a:t>Osnovna Funkcija</a:t>
            </a:r>
          </a:p>
          <a:p>
            <a:r>
              <a:rPr lang="hr-HR"/>
              <a:t>Društvena Funkcija</a:t>
            </a:r>
          </a:p>
          <a:p>
            <a:r>
              <a:rPr lang="hr-HR"/>
              <a:t>Profesionalna Funkcija</a:t>
            </a:r>
          </a:p>
          <a:p>
            <a:r>
              <a:rPr lang="hr-HR"/>
              <a:t>Akademska Funkcija</a:t>
            </a:r>
          </a:p>
          <a:p>
            <a:endParaRPr lang="sr-Latn-RS"/>
          </a:p>
        </p:txBody>
      </p:sp>
      <p:pic>
        <p:nvPicPr>
          <p:cNvPr id="4" name="Slika 4">
            <a:extLst>
              <a:ext uri="{FF2B5EF4-FFF2-40B4-BE49-F238E27FC236}">
                <a16:creationId xmlns:a16="http://schemas.microsoft.com/office/drawing/2014/main" id="{DCF8EADF-5708-7B41-8A4F-B80521E45793}"/>
              </a:ext>
            </a:extLst>
          </p:cNvPr>
          <p:cNvPicPr>
            <a:picLocks noChangeAspect="1"/>
          </p:cNvPicPr>
          <p:nvPr/>
        </p:nvPicPr>
        <p:blipFill>
          <a:blip r:embed="rId2"/>
          <a:stretch>
            <a:fillRect/>
          </a:stretch>
        </p:blipFill>
        <p:spPr>
          <a:xfrm>
            <a:off x="6607968" y="2969419"/>
            <a:ext cx="3262313" cy="3244189"/>
          </a:xfrm>
          <a:prstGeom prst="rect">
            <a:avLst/>
          </a:prstGeom>
        </p:spPr>
      </p:pic>
    </p:spTree>
    <p:extLst>
      <p:ext uri="{BB962C8B-B14F-4D97-AF65-F5344CB8AC3E}">
        <p14:creationId xmlns:p14="http://schemas.microsoft.com/office/powerpoint/2010/main" val="1334582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72C4CDD-B044-984D-8B7F-5B265B49D016}"/>
              </a:ext>
            </a:extLst>
          </p:cNvPr>
          <p:cNvSpPr>
            <a:spLocks noGrp="1"/>
          </p:cNvSpPr>
          <p:nvPr>
            <p:ph type="title"/>
          </p:nvPr>
        </p:nvSpPr>
        <p:spPr/>
        <p:txBody>
          <a:bodyPr/>
          <a:lstStyle/>
          <a:p>
            <a:r>
              <a:rPr lang="hr-HR"/>
              <a:t>Osnovna Funkcija</a:t>
            </a:r>
            <a:endParaRPr lang="sr-Latn-RS"/>
          </a:p>
        </p:txBody>
      </p:sp>
      <p:sp>
        <p:nvSpPr>
          <p:cNvPr id="3" name="Rezervirano mjesto sadržaja 2">
            <a:extLst>
              <a:ext uri="{FF2B5EF4-FFF2-40B4-BE49-F238E27FC236}">
                <a16:creationId xmlns:a16="http://schemas.microsoft.com/office/drawing/2014/main" id="{7B787F74-5550-E34E-AE32-C58C07A4907E}"/>
              </a:ext>
            </a:extLst>
          </p:cNvPr>
          <p:cNvSpPr>
            <a:spLocks noGrp="1"/>
          </p:cNvSpPr>
          <p:nvPr>
            <p:ph idx="1"/>
          </p:nvPr>
        </p:nvSpPr>
        <p:spPr/>
        <p:txBody>
          <a:bodyPr/>
          <a:lstStyle/>
          <a:p>
            <a:r>
              <a:rPr lang="hr-HR"/>
              <a:t>Nastoji učitelja, temeljne osnove i alate u učeniku, kao pojedincu, ustanoviti u njegovoj potrazi za istinom. Ovo traženje zahtijeva disciplinu, samospoznaju i vrijeme, kako bi se postiglo specifično učenje.</a:t>
            </a:r>
            <a:endParaRPr lang="sr-Latn-RS"/>
          </a:p>
        </p:txBody>
      </p:sp>
      <p:pic>
        <p:nvPicPr>
          <p:cNvPr id="4" name="Slika 4">
            <a:extLst>
              <a:ext uri="{FF2B5EF4-FFF2-40B4-BE49-F238E27FC236}">
                <a16:creationId xmlns:a16="http://schemas.microsoft.com/office/drawing/2014/main" id="{B360DF54-3D2A-6140-AF8B-C736BC1B4172}"/>
              </a:ext>
            </a:extLst>
          </p:cNvPr>
          <p:cNvPicPr>
            <a:picLocks noChangeAspect="1"/>
          </p:cNvPicPr>
          <p:nvPr/>
        </p:nvPicPr>
        <p:blipFill>
          <a:blip r:embed="rId2"/>
          <a:stretch>
            <a:fillRect/>
          </a:stretch>
        </p:blipFill>
        <p:spPr>
          <a:xfrm>
            <a:off x="3186370" y="4262438"/>
            <a:ext cx="4989541" cy="2176458"/>
          </a:xfrm>
          <a:prstGeom prst="rect">
            <a:avLst/>
          </a:prstGeom>
        </p:spPr>
      </p:pic>
    </p:spTree>
    <p:extLst>
      <p:ext uri="{BB962C8B-B14F-4D97-AF65-F5344CB8AC3E}">
        <p14:creationId xmlns:p14="http://schemas.microsoft.com/office/powerpoint/2010/main" val="2312124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23A66CE-B450-C045-98C7-AA52361CC943}"/>
              </a:ext>
            </a:extLst>
          </p:cNvPr>
          <p:cNvSpPr>
            <a:spLocks noGrp="1"/>
          </p:cNvSpPr>
          <p:nvPr>
            <p:ph type="title"/>
          </p:nvPr>
        </p:nvSpPr>
        <p:spPr/>
        <p:txBody>
          <a:bodyPr/>
          <a:lstStyle/>
          <a:p>
            <a:r>
              <a:rPr lang="hr-HR"/>
              <a:t>Društvena Funkcija </a:t>
            </a:r>
            <a:endParaRPr lang="sr-Latn-RS"/>
          </a:p>
        </p:txBody>
      </p:sp>
      <p:sp>
        <p:nvSpPr>
          <p:cNvPr id="3" name="Rezervirano mjesto sadržaja 2">
            <a:extLst>
              <a:ext uri="{FF2B5EF4-FFF2-40B4-BE49-F238E27FC236}">
                <a16:creationId xmlns:a16="http://schemas.microsoft.com/office/drawing/2014/main" id="{FC771574-F85F-D64D-BC0B-7ACAC4BA8AB1}"/>
              </a:ext>
            </a:extLst>
          </p:cNvPr>
          <p:cNvSpPr>
            <a:spLocks noGrp="1"/>
          </p:cNvSpPr>
          <p:nvPr>
            <p:ph idx="1"/>
          </p:nvPr>
        </p:nvSpPr>
        <p:spPr>
          <a:xfrm>
            <a:off x="680321" y="2634530"/>
            <a:ext cx="9613861" cy="3599316"/>
          </a:xfrm>
        </p:spPr>
        <p:txBody>
          <a:bodyPr>
            <a:normAutofit lnSpcReduction="10000"/>
          </a:bodyPr>
          <a:lstStyle/>
          <a:p>
            <a:pPr marL="0" indent="0">
              <a:buNone/>
            </a:pPr>
            <a:r>
              <a:rPr lang="hr-HR"/>
              <a:t>Temelji se na ideji stvaranja građana s neovisnim i slobodnim razmišljanjem. Postoji nekoliko autora, uglavnom sociologa, koji predlažu različite točke koje treba uzeti u obzir u smislu društvene funkcije obrazovanja..
Primjerice, Émile Durkheim (1858.-1917., Francuska) je rekla da je svrha obrazovanja prilagoditi pojedinca unutar skupine u kojoj starješine obrazuju mlađe i nezrele generacije, indoktrinirajući ih moralno i intelektualno, na način koji odgovara unutar društvene skupine kojoj su namijenjeni.</a:t>
            </a:r>
            <a:endParaRPr lang="sr-Latn-RS"/>
          </a:p>
        </p:txBody>
      </p:sp>
      <p:sp>
        <p:nvSpPr>
          <p:cNvPr id="4" name="TekstniOkvir 3">
            <a:extLst>
              <a:ext uri="{FF2B5EF4-FFF2-40B4-BE49-F238E27FC236}">
                <a16:creationId xmlns:a16="http://schemas.microsoft.com/office/drawing/2014/main" id="{55456399-BC1A-7B4D-BB73-0DF3AFCA8C2E}"/>
              </a:ext>
            </a:extLst>
          </p:cNvPr>
          <p:cNvSpPr txBox="1"/>
          <p:nvPr/>
        </p:nvSpPr>
        <p:spPr>
          <a:xfrm>
            <a:off x="5181600" y="14974490"/>
            <a:ext cx="1828800" cy="1828800"/>
          </a:xfrm>
          <a:prstGeom prst="rect">
            <a:avLst/>
          </a:prstGeom>
          <a:noFill/>
        </p:spPr>
        <p:txBody>
          <a:bodyPr wrap="square" rtlCol="0">
            <a:spAutoFit/>
          </a:bodyPr>
          <a:lstStyle/>
          <a:p>
            <a:pPr algn="l"/>
            <a:endParaRPr lang="sr-Latn-RS"/>
          </a:p>
        </p:txBody>
      </p:sp>
      <p:sp>
        <p:nvSpPr>
          <p:cNvPr id="5" name="TekstniOkvir 4">
            <a:extLst>
              <a:ext uri="{FF2B5EF4-FFF2-40B4-BE49-F238E27FC236}">
                <a16:creationId xmlns:a16="http://schemas.microsoft.com/office/drawing/2014/main" id="{39E1E6A0-2ED9-E644-A3A2-C870250A1B94}"/>
              </a:ext>
            </a:extLst>
          </p:cNvPr>
          <p:cNvSpPr txBox="1"/>
          <p:nvPr/>
        </p:nvSpPr>
        <p:spPr>
          <a:xfrm>
            <a:off x="5181600" y="14974490"/>
            <a:ext cx="1828800" cy="1828800"/>
          </a:xfrm>
          <a:prstGeom prst="rect">
            <a:avLst/>
          </a:prstGeom>
          <a:noFill/>
        </p:spPr>
        <p:txBody>
          <a:bodyPr wrap="square" rtlCol="0">
            <a:spAutoFit/>
          </a:bodyPr>
          <a:lstStyle/>
          <a:p>
            <a:pPr algn="l"/>
            <a:endParaRPr lang="sr-Latn-RS"/>
          </a:p>
        </p:txBody>
      </p:sp>
    </p:spTree>
    <p:extLst>
      <p:ext uri="{BB962C8B-B14F-4D97-AF65-F5344CB8AC3E}">
        <p14:creationId xmlns:p14="http://schemas.microsoft.com/office/powerpoint/2010/main" val="831947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BE0FF09-5085-4D40-B0C2-74D4EE054903}"/>
              </a:ext>
            </a:extLst>
          </p:cNvPr>
          <p:cNvSpPr>
            <a:spLocks noGrp="1"/>
          </p:cNvSpPr>
          <p:nvPr>
            <p:ph type="title"/>
          </p:nvPr>
        </p:nvSpPr>
        <p:spPr/>
        <p:txBody>
          <a:bodyPr/>
          <a:lstStyle/>
          <a:p>
            <a:r>
              <a:rPr lang="hr-HR"/>
              <a:t>Profesionalna funkcija</a:t>
            </a:r>
            <a:endParaRPr lang="sr-Latn-RS"/>
          </a:p>
        </p:txBody>
      </p:sp>
      <p:sp>
        <p:nvSpPr>
          <p:cNvPr id="3" name="Rezervirano mjesto sadržaja 2">
            <a:extLst>
              <a:ext uri="{FF2B5EF4-FFF2-40B4-BE49-F238E27FC236}">
                <a16:creationId xmlns:a16="http://schemas.microsoft.com/office/drawing/2014/main" id="{56EC0C3B-A6F8-7343-B807-6750C6EE7CD4}"/>
              </a:ext>
            </a:extLst>
          </p:cNvPr>
          <p:cNvSpPr>
            <a:spLocks noGrp="1"/>
          </p:cNvSpPr>
          <p:nvPr>
            <p:ph idx="1"/>
          </p:nvPr>
        </p:nvSpPr>
        <p:spPr/>
        <p:txBody>
          <a:bodyPr/>
          <a:lstStyle/>
          <a:p>
            <a:r>
              <a:rPr lang="hr-HR"/>
              <a:t>Nije prošlo mnogo godina otkako je učenik morao birati između samo nekoliko „trunk” utrka. Granica znanja za studij nije išla dalje od barijere medicine, prava, inženjerstva, arhitekture ili književnosti. Trenutačno se značajno povećala ponuda karijere s tercijarnim ili sveučilišnim obrazovanjem.</a:t>
            </a:r>
            <a:endParaRPr lang="sr-Latn-RS"/>
          </a:p>
        </p:txBody>
      </p:sp>
      <p:pic>
        <p:nvPicPr>
          <p:cNvPr id="4" name="Slika 4">
            <a:extLst>
              <a:ext uri="{FF2B5EF4-FFF2-40B4-BE49-F238E27FC236}">
                <a16:creationId xmlns:a16="http://schemas.microsoft.com/office/drawing/2014/main" id="{303527A0-D2B6-5C4C-B1B7-0660C7C30CDA}"/>
              </a:ext>
            </a:extLst>
          </p:cNvPr>
          <p:cNvPicPr>
            <a:picLocks noChangeAspect="1"/>
          </p:cNvPicPr>
          <p:nvPr/>
        </p:nvPicPr>
        <p:blipFill>
          <a:blip r:embed="rId2"/>
          <a:stretch>
            <a:fillRect/>
          </a:stretch>
        </p:blipFill>
        <p:spPr>
          <a:xfrm>
            <a:off x="6334125" y="4107657"/>
            <a:ext cx="3321844" cy="2491383"/>
          </a:xfrm>
          <a:prstGeom prst="rect">
            <a:avLst/>
          </a:prstGeom>
        </p:spPr>
      </p:pic>
    </p:spTree>
    <p:extLst>
      <p:ext uri="{BB962C8B-B14F-4D97-AF65-F5344CB8AC3E}">
        <p14:creationId xmlns:p14="http://schemas.microsoft.com/office/powerpoint/2010/main" val="3423645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2F793DA-BBCB-354C-B4DC-FA3FF0BE8F89}"/>
              </a:ext>
            </a:extLst>
          </p:cNvPr>
          <p:cNvSpPr>
            <a:spLocks noGrp="1"/>
          </p:cNvSpPr>
          <p:nvPr>
            <p:ph type="title"/>
          </p:nvPr>
        </p:nvSpPr>
        <p:spPr/>
        <p:txBody>
          <a:bodyPr/>
          <a:lstStyle/>
          <a:p>
            <a:r>
              <a:rPr lang="hr-HR"/>
              <a:t>Akademska funkcija</a:t>
            </a:r>
            <a:endParaRPr lang="sr-Latn-RS"/>
          </a:p>
        </p:txBody>
      </p:sp>
      <p:sp>
        <p:nvSpPr>
          <p:cNvPr id="3" name="Rezervirano mjesto sadržaja 2">
            <a:extLst>
              <a:ext uri="{FF2B5EF4-FFF2-40B4-BE49-F238E27FC236}">
                <a16:creationId xmlns:a16="http://schemas.microsoft.com/office/drawing/2014/main" id="{22B7CD83-75B8-2145-8E93-959914374092}"/>
              </a:ext>
            </a:extLst>
          </p:cNvPr>
          <p:cNvSpPr>
            <a:spLocks noGrp="1"/>
          </p:cNvSpPr>
          <p:nvPr>
            <p:ph idx="1"/>
          </p:nvPr>
        </p:nvSpPr>
        <p:spPr/>
        <p:txBody>
          <a:bodyPr/>
          <a:lstStyle/>
          <a:p>
            <a:r>
              <a:rPr lang="hr-HR"/>
              <a:t>Ova funkcija naglašava ulogu nastavnika i menadžera u akademskim institucijama i njihove odgovornosti.
S time se odnosim na planiranje ciljeva koje treba postići tijekom školskog razdoblja, programiranje materijala za učenje, alate za evaluaciju, pedagoške strategije koje će se koristiti s učenicima i kriterije, znanje i vrijednosti koje će biti njima</a:t>
            </a:r>
            <a:endParaRPr lang="sr-Latn-RS"/>
          </a:p>
        </p:txBody>
      </p:sp>
    </p:spTree>
    <p:extLst>
      <p:ext uri="{BB962C8B-B14F-4D97-AF65-F5344CB8AC3E}">
        <p14:creationId xmlns:p14="http://schemas.microsoft.com/office/powerpoint/2010/main" val="3540248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3A2677A-088A-2847-82AF-33B3B3DC5736}"/>
              </a:ext>
            </a:extLst>
          </p:cNvPr>
          <p:cNvSpPr>
            <a:spLocks noGrp="1"/>
          </p:cNvSpPr>
          <p:nvPr>
            <p:ph type="title"/>
          </p:nvPr>
        </p:nvSpPr>
        <p:spPr/>
        <p:txBody>
          <a:bodyPr/>
          <a:lstStyle/>
          <a:p>
            <a:r>
              <a:rPr lang="hr-HR"/>
              <a:t>Faze obrazovanja</a:t>
            </a:r>
            <a:endParaRPr lang="sr-Latn-RS"/>
          </a:p>
        </p:txBody>
      </p:sp>
      <p:sp>
        <p:nvSpPr>
          <p:cNvPr id="3" name="Rezervirano mjesto sadržaja 2">
            <a:extLst>
              <a:ext uri="{FF2B5EF4-FFF2-40B4-BE49-F238E27FC236}">
                <a16:creationId xmlns:a16="http://schemas.microsoft.com/office/drawing/2014/main" id="{326C8BBC-53DA-4B46-958C-617592DF2C57}"/>
              </a:ext>
            </a:extLst>
          </p:cNvPr>
          <p:cNvSpPr>
            <a:spLocks noGrp="1"/>
          </p:cNvSpPr>
          <p:nvPr>
            <p:ph idx="1"/>
          </p:nvPr>
        </p:nvSpPr>
        <p:spPr/>
        <p:txBody>
          <a:bodyPr/>
          <a:lstStyle/>
          <a:p>
            <a:pPr marL="457200" indent="-457200">
              <a:buFont typeface="+mj-lt"/>
              <a:buAutoNum type="arabicPeriod"/>
            </a:pPr>
            <a:r>
              <a:rPr lang="hr-HR"/>
              <a:t>Predškolski: Formativni ciklus koji obuhvaća od 0 do 6 godina.
Osnovna škola: Osnovno obrazovanje. Učenička pismenost. Traje 6 godina.
Srednja škola: matura. Osposobljavanje za upis u visoko obrazovanje.
Visoko obrazovanje: visokoškolska razina i sveučilište. U ovoj posljednjoj fazi možete steći dodiplomski, diplomski, poslijediplomski, magistarski studij, između ostalog. </a:t>
            </a:r>
            <a:endParaRPr lang="sr-Latn-RS"/>
          </a:p>
        </p:txBody>
      </p:sp>
    </p:spTree>
    <p:extLst>
      <p:ext uri="{BB962C8B-B14F-4D97-AF65-F5344CB8AC3E}">
        <p14:creationId xmlns:p14="http://schemas.microsoft.com/office/powerpoint/2010/main" val="1380426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C5A1AED-423C-AE42-AA7F-E9303F47329A}"/>
              </a:ext>
            </a:extLst>
          </p:cNvPr>
          <p:cNvSpPr>
            <a:spLocks noGrp="1"/>
          </p:cNvSpPr>
          <p:nvPr>
            <p:ph type="title"/>
          </p:nvPr>
        </p:nvSpPr>
        <p:spPr/>
        <p:txBody>
          <a:bodyPr/>
          <a:lstStyle/>
          <a:p>
            <a:r>
              <a:rPr lang="hr-HR"/>
              <a:t>Povjesni podaci o obrazovanju</a:t>
            </a:r>
            <a:endParaRPr lang="sr-Latn-RS"/>
          </a:p>
        </p:txBody>
      </p:sp>
      <p:sp>
        <p:nvSpPr>
          <p:cNvPr id="3" name="Rezervirano mjesto sadržaja 2">
            <a:extLst>
              <a:ext uri="{FF2B5EF4-FFF2-40B4-BE49-F238E27FC236}">
                <a16:creationId xmlns:a16="http://schemas.microsoft.com/office/drawing/2014/main" id="{126D2F3C-21D1-2149-BE40-67B981D68C89}"/>
              </a:ext>
            </a:extLst>
          </p:cNvPr>
          <p:cNvSpPr>
            <a:spLocks noGrp="1"/>
          </p:cNvSpPr>
          <p:nvPr>
            <p:ph idx="1"/>
          </p:nvPr>
        </p:nvSpPr>
        <p:spPr/>
        <p:txBody>
          <a:bodyPr/>
          <a:lstStyle/>
          <a:p>
            <a:r>
              <a:rPr lang="hr-HR"/>
              <a:t>Obrazovanje ima svoje početke u prapovijesti. U to vrijeme znanje se prenosilo iz starih generacija mladim ženama usmeno, koristeći priče pričajući u različitim područjima znanja. Na taj su način prenesene i vrijednosti, kultura i uvjerenja određenog društva. </a:t>
            </a:r>
            <a:endParaRPr lang="sr-Latn-RS"/>
          </a:p>
        </p:txBody>
      </p:sp>
      <p:pic>
        <p:nvPicPr>
          <p:cNvPr id="4" name="Slika 4">
            <a:extLst>
              <a:ext uri="{FF2B5EF4-FFF2-40B4-BE49-F238E27FC236}">
                <a16:creationId xmlns:a16="http://schemas.microsoft.com/office/drawing/2014/main" id="{8D64B1A3-E549-6E4B-B5A6-2C97ECFE7820}"/>
              </a:ext>
            </a:extLst>
          </p:cNvPr>
          <p:cNvPicPr>
            <a:picLocks noChangeAspect="1"/>
          </p:cNvPicPr>
          <p:nvPr/>
        </p:nvPicPr>
        <p:blipFill>
          <a:blip r:embed="rId2"/>
          <a:stretch>
            <a:fillRect/>
          </a:stretch>
        </p:blipFill>
        <p:spPr>
          <a:xfrm>
            <a:off x="7798592" y="3483501"/>
            <a:ext cx="3281635" cy="2992851"/>
          </a:xfrm>
          <a:prstGeom prst="rect">
            <a:avLst/>
          </a:prstGeom>
        </p:spPr>
      </p:pic>
    </p:spTree>
    <p:extLst>
      <p:ext uri="{BB962C8B-B14F-4D97-AF65-F5344CB8AC3E}">
        <p14:creationId xmlns:p14="http://schemas.microsoft.com/office/powerpoint/2010/main" val="3711495211"/>
      </p:ext>
    </p:extLst>
  </p:cSld>
  <p:clrMapOvr>
    <a:masterClrMapping/>
  </p:clrMapOvr>
</p:sld>
</file>

<file path=ppt/theme/theme1.xml><?xml version="1.0" encoding="utf-8"?>
<a:theme xmlns:a="http://schemas.openxmlformats.org/drawingml/2006/main" name="TM04033917[[fn=Berlin]]_novariants">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TM04033917[[fn=Berlin]]_novariants" id="{309C13C0-3BE0-4E8F-8916-1D5516B3B5DD}" vid="{18E1BE87-7240-45DF-8788-3CAEB7F17AB1}"/>
    </a:ext>
  </a:extLst>
</a:theme>
</file>

<file path=docProps/app.xml><?xml version="1.0" encoding="utf-8"?>
<Properties xmlns="http://schemas.openxmlformats.org/officeDocument/2006/extended-properties" xmlns:vt="http://schemas.openxmlformats.org/officeDocument/2006/docPropsVTypes">
  <TotalTime>1</TotalTime>
  <Words>269</Words>
  <Application>Microsoft Office PowerPoint</Application>
  <PresentationFormat>Široki zaslon</PresentationFormat>
  <Paragraphs>25</Paragraphs>
  <Slides>10</Slides>
  <Notes>0</Notes>
  <HiddenSlides>0</HiddenSlides>
  <MMClips>0</MMClips>
  <ScaleCrop>false</ScaleCrop>
  <HeadingPairs>
    <vt:vector size="6" baseType="variant">
      <vt:variant>
        <vt:lpstr>Korišteni fontovi</vt:lpstr>
      </vt:variant>
      <vt:variant>
        <vt:i4>2</vt:i4>
      </vt:variant>
      <vt:variant>
        <vt:lpstr>Tema</vt:lpstr>
      </vt:variant>
      <vt:variant>
        <vt:i4>1</vt:i4>
      </vt:variant>
      <vt:variant>
        <vt:lpstr>Naslovi slajdova</vt:lpstr>
      </vt:variant>
      <vt:variant>
        <vt:i4>10</vt:i4>
      </vt:variant>
    </vt:vector>
  </HeadingPairs>
  <TitlesOfParts>
    <vt:vector size="13" baseType="lpstr">
      <vt:lpstr>Arial</vt:lpstr>
      <vt:lpstr>Trebuchet MS</vt:lpstr>
      <vt:lpstr>TM04033917[[fn=Berlin]]_novariants</vt:lpstr>
      <vt:lpstr>Obrazovanje za bolje sutra</vt:lpstr>
      <vt:lpstr>Obrazovanje</vt:lpstr>
      <vt:lpstr>Funkcije obrazovanja</vt:lpstr>
      <vt:lpstr>Osnovna Funkcija</vt:lpstr>
      <vt:lpstr>Društvena Funkcija </vt:lpstr>
      <vt:lpstr>Profesionalna funkcija</vt:lpstr>
      <vt:lpstr>Akademska funkcija</vt:lpstr>
      <vt:lpstr>Faze obrazovanja</vt:lpstr>
      <vt:lpstr>Povjesni podaci o obrazovanju</vt:lpstr>
      <vt:lpstr>KRAJ</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Vaznost Obrazovanja</dc:title>
  <dc:creator>Ivan Barada</dc:creator>
  <cp:lastModifiedBy>Windows korisnik</cp:lastModifiedBy>
  <cp:revision>6</cp:revision>
  <dcterms:created xsi:type="dcterms:W3CDTF">2021-01-28T19:45:04Z</dcterms:created>
  <dcterms:modified xsi:type="dcterms:W3CDTF">2021-01-31T17:35:07Z</dcterms:modified>
</cp:coreProperties>
</file>