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099300" cy="10234613"/>
  <p:defaultTextStyle>
    <a:defPPr lvl="0">
      <a:defRPr lang="sr-Latn-R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3276E37-6327-43BD-9C47-4D6C1C663A7B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ECABAB5-5EB8-4FC6-A126-25DF2395CA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010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723815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3219054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714293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4209532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/>
            <a:fld id="{A10EBF86-026D-484C-8DD4-2DD9765FFBE0}" type="slidenum">
              <a:rPr lang="hr-HR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5</a:t>
            </a:fld>
            <a:endParaRPr lang="hr-H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709930" y="4861441"/>
            <a:ext cx="5646573" cy="457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defTabSz="486642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hr-HR">
              <a:solidFill>
                <a:prstClr val="white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723815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3219054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714293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4209532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/>
            <a:fld id="{ECBB1F0E-C048-4792-9587-758B0953E9BA}" type="slidenum">
              <a:rPr lang="hr-HR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6</a:t>
            </a:fld>
            <a:endParaRPr lang="hr-H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709930" y="4861441"/>
            <a:ext cx="5646573" cy="457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defTabSz="486642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hr-HR">
              <a:solidFill>
                <a:prstClr val="white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723815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3219054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714293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4209532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/>
            <a:fld id="{D8A33169-6F39-4638-977A-365073357425}" type="slidenum">
              <a:rPr lang="hr-HR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7</a:t>
            </a:fld>
            <a:endParaRPr lang="hr-H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709930" y="4861441"/>
            <a:ext cx="5646573" cy="457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defTabSz="486642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hr-HR">
              <a:solidFill>
                <a:prstClr val="white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723815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3219054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714293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4209532" indent="-247620" defTabSz="48664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6642" algn="l"/>
                <a:tab pos="973282" algn="l"/>
                <a:tab pos="1459924" algn="l"/>
                <a:tab pos="1946565" algn="l"/>
                <a:tab pos="2433206" algn="l"/>
                <a:tab pos="2919847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eaLnBrk="1" hangingPunct="1"/>
            <a:fld id="{E0A6EBED-AE92-4EA2-8C25-97CF4C20E845}" type="slidenum">
              <a:rPr lang="hr-HR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8</a:t>
            </a:fld>
            <a:endParaRPr lang="hr-H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709930" y="4861441"/>
            <a:ext cx="5646573" cy="457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 defTabSz="486642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hr-HR">
              <a:solidFill>
                <a:prstClr val="white"/>
              </a:solidFill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744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85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994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54C83-20D9-450A-8B95-6533F0DA031A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FF1-0835-47BC-BCA0-8FEF678F116C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3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A52F-F317-4BB2-8FB8-D38964096726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7127-B2E8-4102-B7EA-AEA849F8C48A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84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A79FF-7648-47D6-A989-E34E5AB8B1E0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21D9E-398B-4DBA-9002-481297BCE250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55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8EFF0-FFC9-4993-8C6E-8DEF4E369E86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66A9-9643-44BB-82B9-CE4AC6703D25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77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20E89-E3B1-4984-8BF6-4BC22DA6D6A7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92930-B1BD-4692-BFF5-2ED8E9CEB218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07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14013-F7C4-4CD9-81AB-3908A49D16C8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6E43-5B42-4D47-8DA8-C3D89C0F1BD5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70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D450-1CCE-413F-A067-9388A3D672AE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C6851-3FCD-48C3-8206-961DC0EB1D3D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54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4AA29-93CB-4943-B45B-5B04BA948B01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C6FC-FCAD-49E4-BE1E-2B53BF4FBC07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9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9204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E835-EA8C-4663-A470-8C60CFFDA447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4CAE-332A-45C8-83CE-3F4837115129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892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976E-F6A6-4D6D-BBEB-269FE57646EB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8F1CA-ED53-49B5-AF1A-C399DF580135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00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FE9A9-5F02-4711-8680-80FA687DD6A7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3647-9315-4FD0-8569-B1E870E4CCA2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00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691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775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390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42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655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265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033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0C775-0900-4C36-8FBF-2B968D4C3FCC}" type="datetimeFigureOut">
              <a:rPr lang="hr-HR" smtClean="0"/>
              <a:t>26.1.2021.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DAED-369F-4D73-8776-C695BA352A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292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E3012430-8022-4948-97DD-175B79A75B53}" type="datetimeFigureOut">
              <a:rPr lang="hr-HR">
                <a:solidFill>
                  <a:prstClr val="black">
                    <a:tint val="75000"/>
                  </a:prstClr>
                </a:solidFill>
                <a:latin typeface="Arial" charset="0"/>
                <a:ea typeface="SimSun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26.1.2021.</a:t>
            </a:fld>
            <a:endParaRPr lang="hr-HR">
              <a:solidFill>
                <a:prstClr val="black">
                  <a:tint val="75000"/>
                </a:prstClr>
              </a:solidFill>
              <a:latin typeface="Arial" charset="0"/>
              <a:ea typeface="SimSun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hr-HR">
              <a:solidFill>
                <a:prstClr val="black">
                  <a:tint val="75000"/>
                </a:prstClr>
              </a:solidFill>
              <a:latin typeface="Arial" charset="0"/>
              <a:ea typeface="SimSun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fld id="{8E65A773-7210-4D12-90F3-AE905968C0E6}" type="slidenum">
              <a:rPr lang="hr-HR">
                <a:solidFill>
                  <a:prstClr val="black">
                    <a:tint val="75000"/>
                  </a:prstClr>
                </a:solidFill>
                <a:latin typeface="Arial" charset="0"/>
                <a:ea typeface="SimSun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868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09" y="4782238"/>
            <a:ext cx="8229600" cy="16170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hr-HR" sz="16500" dirty="0">
                <a:solidFill>
                  <a:schemeClr val="accent4"/>
                </a:solidFill>
              </a:rPr>
              <a:t>  Kako se osigurati od rizika potresa?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8000" dirty="0">
                <a:solidFill>
                  <a:srgbClr val="7030A0"/>
                </a:solidFill>
              </a:rPr>
              <a:t>Što je osiguranje?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78423"/>
            <a:ext cx="6624736" cy="372226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6030191"/>
            <a:ext cx="8229600" cy="8085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hr-HR" sz="165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470041"/>
            <a:ext cx="8229600" cy="8085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hr-HR" sz="6000" dirty="0">
              <a:solidFill>
                <a:schemeClr val="accent4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hr-HR" sz="9600" dirty="0"/>
              <a:t>                                                        Izradila: Ivana Prezzi, dipl.oec.</a:t>
            </a:r>
            <a:endParaRPr lang="hr-HR" sz="9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8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5112567"/>
          </a:xfrm>
        </p:spPr>
        <p:txBody>
          <a:bodyPr>
            <a:noAutofit/>
          </a:bodyPr>
          <a:lstStyle/>
          <a:p>
            <a:pPr algn="l"/>
            <a:r>
              <a:rPr lang="hr-HR" sz="3600" b="1" dirty="0">
                <a:solidFill>
                  <a:srgbClr val="0070C0"/>
                </a:solidFill>
              </a:rPr>
              <a:t>Ugovor o osiguranju</a:t>
            </a:r>
            <a:r>
              <a:rPr lang="hr-HR" sz="3600" dirty="0"/>
              <a:t> je ugovor između osiguranika i osiguravajućeg društva uz ugovorenu naknadu takozvanu </a:t>
            </a:r>
            <a:r>
              <a:rPr lang="hr-HR" sz="3600" b="1" dirty="0">
                <a:solidFill>
                  <a:srgbClr val="7030A0"/>
                </a:solidFill>
              </a:rPr>
              <a:t>premiju osiguranja</a:t>
            </a:r>
            <a:r>
              <a:rPr lang="hr-HR" sz="3600" dirty="0">
                <a:solidFill>
                  <a:srgbClr val="7030A0"/>
                </a:solidFill>
              </a:rPr>
              <a:t>. 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/>
              <a:t>Osiguravajuća kuća/</a:t>
            </a:r>
            <a:r>
              <a:rPr lang="hr-HR" sz="3600" b="1" dirty="0">
                <a:solidFill>
                  <a:schemeClr val="accent5">
                    <a:lumMod val="75000"/>
                  </a:schemeClr>
                </a:solidFill>
              </a:rPr>
              <a:t>osiguravatelj</a:t>
            </a:r>
            <a:r>
              <a:rPr lang="hr-HR" sz="3600" dirty="0"/>
              <a:t> se obvezuje u slučaju nastanka osiguranog događaja, isplatiti </a:t>
            </a:r>
            <a:r>
              <a:rPr lang="hr-HR" sz="3600" b="1" dirty="0">
                <a:solidFill>
                  <a:srgbClr val="00B0F0"/>
                </a:solidFill>
              </a:rPr>
              <a:t>osiguraniku</a:t>
            </a:r>
            <a:r>
              <a:rPr lang="hr-HR" sz="3600" dirty="0"/>
              <a:t> ili nekoj trećoj osobi ugovoreni iznos financijske  </a:t>
            </a:r>
            <a:r>
              <a:rPr lang="hr-HR" sz="3600" b="1" dirty="0"/>
              <a:t>naknade</a:t>
            </a:r>
            <a:r>
              <a:rPr lang="hr-HR" sz="3600" dirty="0"/>
              <a:t>.</a:t>
            </a:r>
            <a:br>
              <a:rPr lang="hr-HR" sz="3600" dirty="0"/>
            </a:b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25814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b="1" dirty="0">
                <a:solidFill>
                  <a:srgbClr val="FF0066"/>
                </a:solidFill>
              </a:rPr>
              <a:t>Vrste osiguranja: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životno osiguranje</a:t>
            </a:r>
          </a:p>
          <a:p>
            <a:r>
              <a:rPr lang="hr-HR" dirty="0"/>
              <a:t>dobrovoljno mirovinsko osiguranje</a:t>
            </a:r>
          </a:p>
          <a:p>
            <a:r>
              <a:rPr lang="hr-HR" dirty="0"/>
              <a:t>osiguranje od posljedica nezgode</a:t>
            </a:r>
          </a:p>
          <a:p>
            <a:r>
              <a:rPr lang="hr-HR" dirty="0"/>
              <a:t>osiguranje motornih vozila</a:t>
            </a:r>
          </a:p>
          <a:p>
            <a:r>
              <a:rPr lang="hr-HR" dirty="0"/>
              <a:t>osiguranje imovine od požara, potresa, poplave...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61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b="1" dirty="0">
                <a:solidFill>
                  <a:schemeClr val="accent1">
                    <a:lumMod val="75000"/>
                  </a:schemeClr>
                </a:solidFill>
              </a:rPr>
              <a:t>Osiguranje imovine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Postoje neke materijalne stvari koje su za nas iznimno vrijedne. Kako bismo spriječili određeni materijalni gubitak, možemo osigurati imovinu od požara, potresa, poplave, nezgode, provale i sl. Već sama odluka o osiguranju poručuje da ste upoznati s </a:t>
            </a:r>
            <a:r>
              <a:rPr lang="hr-HR"/>
              <a:t>pojmom </a:t>
            </a:r>
            <a:r>
              <a:rPr lang="hr-HR" b="1"/>
              <a:t>rizika. </a:t>
            </a:r>
            <a:r>
              <a:rPr lang="hr-HR"/>
              <a:t>Rizik </a:t>
            </a:r>
            <a:r>
              <a:rPr lang="hr-HR" dirty="0"/>
              <a:t>je jasno naveden u ugovoru o osiguranju, a njegovom realizacijom nastaje osigurani slučaj, odnosno šteta po vašu imovinu, zdravlje ili život.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532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5653087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3600" b="1" dirty="0">
                <a:solidFill>
                  <a:srgbClr val="800080"/>
                </a:solidFill>
                <a:latin typeface="Times New Roman" pitchFamily="16" charset="0"/>
                <a:cs typeface="Tahoma" pitchFamily="32" charset="0"/>
              </a:rPr>
              <a:t>Premija osiguranja ovisi o: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1079500"/>
            <a:ext cx="878363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-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osiguranoj vrijednosti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1438" y="1655763"/>
            <a:ext cx="68214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duljini trajanja osiguranja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050" y="2303463"/>
            <a:ext cx="68214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svojstvima osiguranog predmeta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50904"/>
            <a:ext cx="6803587" cy="380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4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5653087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3600" b="1" dirty="0">
                <a:solidFill>
                  <a:srgbClr val="800080"/>
                </a:solidFill>
                <a:latin typeface="Times New Roman" pitchFamily="16" charset="0"/>
                <a:cs typeface="Tahoma" pitchFamily="32" charset="0"/>
              </a:rPr>
              <a:t>Polica osiguranja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1079500"/>
            <a:ext cx="878363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-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ugovor između osiguravatelja i osiguranika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1438" y="1655763"/>
            <a:ext cx="68214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generalna</a:t>
            </a: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3095625"/>
            <a:ext cx="8062913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9050" y="2303463"/>
            <a:ext cx="68214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pojedinačna</a:t>
            </a:r>
          </a:p>
        </p:txBody>
      </p:sp>
    </p:spTree>
    <p:extLst>
      <p:ext uri="{BB962C8B-B14F-4D97-AF65-F5344CB8AC3E}">
        <p14:creationId xmlns:p14="http://schemas.microsoft.com/office/powerpoint/2010/main" val="2567813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6372225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3600" b="1" dirty="0">
                <a:solidFill>
                  <a:srgbClr val="FF0000"/>
                </a:solidFill>
                <a:latin typeface="Times New Roman" pitchFamily="16" charset="0"/>
                <a:cs typeface="Tahoma" pitchFamily="32" charset="0"/>
              </a:rPr>
              <a:t>Rizik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295400"/>
            <a:ext cx="52197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-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osnovni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050" y="1941513"/>
            <a:ext cx="68214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dopunski</a:t>
            </a: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792163"/>
            <a:ext cx="59055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-34925" y="2589213"/>
            <a:ext cx="52197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-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 ratni i politički</a:t>
            </a:r>
          </a:p>
        </p:txBody>
      </p:sp>
    </p:spTree>
    <p:extLst>
      <p:ext uri="{BB962C8B-B14F-4D97-AF65-F5344CB8AC3E}">
        <p14:creationId xmlns:p14="http://schemas.microsoft.com/office/powerpoint/2010/main" val="2528540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441166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3600" b="1" dirty="0">
                <a:solidFill>
                  <a:srgbClr val="800000"/>
                </a:solidFill>
                <a:latin typeface="Times New Roman" pitchFamily="16" charset="0"/>
                <a:cs typeface="Tahoma" pitchFamily="32" charset="0"/>
              </a:rPr>
              <a:t>Naknada štete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61925" y="933450"/>
            <a:ext cx="68214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između osiguranog rizika i štete postoji uzročna veza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3168650"/>
            <a:ext cx="6983412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0488" y="2519363"/>
            <a:ext cx="68214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ispunjeni uvjeti iz ugovora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1438" y="1941513"/>
            <a:ext cx="68214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hr-HR" sz="28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- </a:t>
            </a:r>
            <a:r>
              <a:rPr lang="hr-HR" sz="3200">
                <a:solidFill>
                  <a:srgbClr val="000000"/>
                </a:solidFill>
                <a:latin typeface="Times New Roman" pitchFamily="16" charset="0"/>
                <a:cs typeface="Tahoma" pitchFamily="32" charset="0"/>
              </a:rPr>
              <a:t>osiguranik nije kriv</a:t>
            </a:r>
          </a:p>
        </p:txBody>
      </p:sp>
    </p:spTree>
    <p:extLst>
      <p:ext uri="{BB962C8B-B14F-4D97-AF65-F5344CB8AC3E}">
        <p14:creationId xmlns:p14="http://schemas.microsoft.com/office/powerpoint/2010/main" val="2711067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Prikaz na zaslonu (4:3)</PresentationFormat>
  <Paragraphs>40</Paragraphs>
  <Slides>8</Slides>
  <Notes>4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Tahoma</vt:lpstr>
      <vt:lpstr>Times New Roman</vt:lpstr>
      <vt:lpstr>Office Theme</vt:lpstr>
      <vt:lpstr>9_Office Theme</vt:lpstr>
      <vt:lpstr>PowerPoint prezentacija</vt:lpstr>
      <vt:lpstr>Ugovor o osiguranju je ugovor između osiguranika i osiguravajućeg društva uz ugovorenu naknadu takozvanu premiju osiguranja.  Osiguravajuća kuća/osiguravatelj se obvezuje u slučaju nastanka osiguranog događaja, isplatiti osiguraniku ili nekoj trećoj osobi ugovoreni iznos financijske  naknade. </vt:lpstr>
      <vt:lpstr>Vrste osiguranja:</vt:lpstr>
      <vt:lpstr>Osiguranje imovine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Windows korisnik</cp:lastModifiedBy>
  <cp:revision>1</cp:revision>
  <dcterms:modified xsi:type="dcterms:W3CDTF">2021-01-26T20:48:44Z</dcterms:modified>
</cp:coreProperties>
</file>