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1.jpg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66" r:id="rId4"/>
    <p:sldId id="257" r:id="rId5"/>
    <p:sldId id="267" r:id="rId6"/>
    <p:sldId id="271" r:id="rId7"/>
    <p:sldId id="258" r:id="rId8"/>
    <p:sldId id="270" r:id="rId9"/>
    <p:sldId id="259" r:id="rId10"/>
    <p:sldId id="272" r:id="rId11"/>
    <p:sldId id="273" r:id="rId12"/>
    <p:sldId id="274" r:id="rId13"/>
    <p:sldId id="269" r:id="rId14"/>
    <p:sldId id="263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39" autoAdjust="0"/>
  </p:normalViewPr>
  <p:slideViewPr>
    <p:cSldViewPr>
      <p:cViewPr varScale="1">
        <p:scale>
          <a:sx n="65" d="100"/>
          <a:sy n="65" d="100"/>
        </p:scale>
        <p:origin x="15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4C79B-5EE5-40EF-8F9E-AB0A743052B6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29061-6FC7-4EB9-9DDD-F32681E6B3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8714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29061-6FC7-4EB9-9DDD-F32681E6B3D6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6531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29061-6FC7-4EB9-9DDD-F32681E6B3D6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985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29061-6FC7-4EB9-9DDD-F32681E6B3D6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3378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29061-6FC7-4EB9-9DDD-F32681E6B3D6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1866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29061-6FC7-4EB9-9DDD-F32681E6B3D6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7028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29061-6FC7-4EB9-9DDD-F32681E6B3D6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7294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29061-6FC7-4EB9-9DDD-F32681E6B3D6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38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29061-6FC7-4EB9-9DDD-F32681E6B3D6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5050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29061-6FC7-4EB9-9DDD-F32681E6B3D6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1615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29061-6FC7-4EB9-9DDD-F32681E6B3D6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8287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29061-6FC7-4EB9-9DDD-F32681E6B3D6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0772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29061-6FC7-4EB9-9DDD-F32681E6B3D6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2865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29061-6FC7-4EB9-9DDD-F32681E6B3D6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5368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29061-6FC7-4EB9-9DDD-F32681E6B3D6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125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29061-6FC7-4EB9-9DDD-F32681E6B3D6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2683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33FE-589E-488C-AA9A-A0FBD794690C}" type="datetime1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Ivana Čota, prof.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C5A3-6843-450C-86A3-304B989FC1A4}" type="datetime1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Ivana Čota, prof.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41C-B17F-46F9-AAE4-BE0D85712C11}" type="datetime1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Ivana Čota, prof.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1D06-0B16-48BD-A899-3E9C7F44C50A}" type="datetime1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Ivana Čota, prof.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6289-5C2A-4C19-883C-A1B0ED2EE174}" type="datetime1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Ivana Čota, prof.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1540-F0E3-4D67-8804-602C57DA0339}" type="datetime1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Ivana Čota, prof.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64AF-729B-4657-AF04-81F18769BF42}" type="datetime1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Ivana Čota, prof.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74CD-843A-4890-B8AB-C001F315F511}" type="datetime1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Ivana Čota, prof.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70ED-248C-4D46-A4DB-4F8B203C3220}" type="datetime1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Ivana Čota, prof.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B35D-6539-40F1-A7D8-A3828B39EFBE}" type="datetime1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Ivana Čota, prof.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84AE-FC9A-40CE-9C72-CE59ADF2F32F}" type="datetime1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Ivana Čota, prof.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281F9-AA11-4D9E-964C-0E4EA5F62BFD}" type="datetime1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Ivana Čota, prof.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3616"/>
            <a:ext cx="8382000" cy="4588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0" y="-228600"/>
            <a:ext cx="5105400" cy="1676400"/>
          </a:xfrm>
        </p:spPr>
        <p:txBody>
          <a:bodyPr>
            <a:noAutofit/>
          </a:bodyPr>
          <a:lstStyle/>
          <a:p>
            <a:r>
              <a:rPr lang="hr-HR" sz="2000" dirty="0"/>
              <a:t>Komercijalno-trgovačka škola, Split</a:t>
            </a:r>
            <a:br>
              <a:rPr lang="hr-HR" sz="2000" dirty="0"/>
            </a:br>
            <a:r>
              <a:rPr lang="hr-HR" sz="2000" dirty="0"/>
              <a:t>dodatna nastava - istraživanje</a:t>
            </a:r>
            <a:br>
              <a:rPr lang="hr-HR" sz="2000" dirty="0"/>
            </a:br>
            <a:r>
              <a:rPr lang="hr-HR" sz="2000" dirty="0" err="1"/>
              <a:t>šk.god</a:t>
            </a:r>
            <a:r>
              <a:rPr lang="hr-HR" sz="2000" dirty="0"/>
              <a:t>. 2019./2020.</a:t>
            </a:r>
            <a:endParaRPr lang="hr-HR" sz="2000" dirty="0"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34000"/>
            <a:ext cx="5486400" cy="1524000"/>
          </a:xfrm>
        </p:spPr>
        <p:txBody>
          <a:bodyPr>
            <a:noAutofit/>
          </a:bodyPr>
          <a:lstStyle/>
          <a:p>
            <a:r>
              <a:rPr lang="hr-HR" sz="2500" b="1" dirty="0">
                <a:solidFill>
                  <a:schemeClr val="bg1"/>
                </a:solidFill>
                <a:latin typeface="+mj-lt"/>
              </a:rPr>
              <a:t>Ivana Čota</a:t>
            </a:r>
          </a:p>
          <a:p>
            <a:r>
              <a:rPr lang="hr-HR" sz="2200" dirty="0">
                <a:solidFill>
                  <a:schemeClr val="bg1"/>
                </a:solidFill>
                <a:latin typeface="+mj-lt"/>
              </a:rPr>
              <a:t>prof. hrvatskog jezika i književnosti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66800" y="1143000"/>
            <a:ext cx="7391400" cy="1676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5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Kako pripremiti učenika za postizanje izvrsnih rezultata na državnoj maturi?</a:t>
            </a:r>
            <a:endParaRPr lang="hr-HR" sz="35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34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E8C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hr-HR" sz="3000" dirty="0"/>
              <a:t> tipovi zadataka </a:t>
            </a:r>
          </a:p>
        </p:txBody>
      </p:sp>
      <p:pic>
        <p:nvPicPr>
          <p:cNvPr id="9" name="Content Placeholder 8" descr="Microsoft Excel (Product Activation Failed) - LEKTIRE natuknice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94015"/>
            <a:ext cx="8915400" cy="5163985"/>
          </a:xfrm>
        </p:spPr>
      </p:pic>
      <p:sp>
        <p:nvSpPr>
          <p:cNvPr id="10" name="Cloud 9"/>
          <p:cNvSpPr/>
          <p:nvPr/>
        </p:nvSpPr>
        <p:spPr>
          <a:xfrm rot="20957511">
            <a:off x="609600" y="864997"/>
            <a:ext cx="2057400" cy="1371600"/>
          </a:xfrm>
          <a:prstGeom prst="cloud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ESEJ!</a:t>
            </a:r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0F6AAB2C-6C7C-417A-9DDC-7BD5C89D4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/>
              <a:t>Ivana </a:t>
            </a:r>
            <a:r>
              <a:rPr lang="en-US" dirty="0" err="1"/>
              <a:t>Čota</a:t>
            </a:r>
            <a:r>
              <a:rPr lang="en-US" dirty="0"/>
              <a:t>, prof.</a:t>
            </a:r>
          </a:p>
        </p:txBody>
      </p:sp>
    </p:spTree>
    <p:extLst>
      <p:ext uri="{BB962C8B-B14F-4D97-AF65-F5344CB8AC3E}">
        <p14:creationId xmlns:p14="http://schemas.microsoft.com/office/powerpoint/2010/main" val="3775247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E8C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581400"/>
            <a:ext cx="3000090" cy="1796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4343400" cy="1752600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hr-HR" sz="3900" dirty="0"/>
              <a:t> ciljevi učenika</a:t>
            </a:r>
            <a:br>
              <a:rPr lang="hr-HR" sz="3900" dirty="0"/>
            </a:br>
            <a:r>
              <a:rPr lang="hr-HR" sz="3900" dirty="0"/>
              <a:t>ŠTO?</a:t>
            </a:r>
            <a:br>
              <a:rPr lang="hr-HR" sz="3900" dirty="0"/>
            </a:br>
            <a:r>
              <a:rPr lang="hr-HR" sz="3900" dirty="0"/>
              <a:t>ZAŠTO?</a:t>
            </a:r>
            <a:br>
              <a:rPr lang="hr-HR" sz="3900" dirty="0"/>
            </a:br>
            <a:r>
              <a:rPr lang="hr-HR" sz="3900" dirty="0"/>
              <a:t>KAKO?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1720"/>
            <a:ext cx="4800600" cy="2804443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 razmjena informacija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342900"/>
            <a:ext cx="28575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08"/>
          <a:stretch/>
        </p:blipFill>
        <p:spPr>
          <a:xfrm>
            <a:off x="5257800" y="5499408"/>
            <a:ext cx="3581400" cy="1282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876800"/>
            <a:ext cx="2235200" cy="167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508" y="4800600"/>
            <a:ext cx="1758692" cy="1758692"/>
          </a:xfrm>
          <a:prstGeom prst="rect">
            <a:avLst/>
          </a:prstGeom>
        </p:spPr>
      </p:pic>
      <p:pic>
        <p:nvPicPr>
          <p:cNvPr id="10" name="Slika 9" descr="Slika na kojoj se prikazuje crtež&#10;&#10;Opis je automatski generiran">
            <a:extLst>
              <a:ext uri="{FF2B5EF4-FFF2-40B4-BE49-F238E27FC236}">
                <a16:creationId xmlns:a16="http://schemas.microsoft.com/office/drawing/2014/main" id="{241C6DBB-2EFC-42C3-88AF-BFA03180E3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840163"/>
            <a:ext cx="2905125" cy="857250"/>
          </a:xfrm>
          <a:prstGeom prst="rect">
            <a:avLst/>
          </a:prstGeom>
        </p:spPr>
      </p:pic>
      <p:sp>
        <p:nvSpPr>
          <p:cNvPr id="11" name="Rezervirano mjesto podnožja 10">
            <a:extLst>
              <a:ext uri="{FF2B5EF4-FFF2-40B4-BE49-F238E27FC236}">
                <a16:creationId xmlns:a16="http://schemas.microsoft.com/office/drawing/2014/main" id="{F3FB0B3B-62CD-4E96-B831-18731104F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/>
          <a:p>
            <a:r>
              <a:rPr lang="en-US" dirty="0"/>
              <a:t>Ivana </a:t>
            </a:r>
            <a:r>
              <a:rPr lang="en-US" dirty="0" err="1"/>
              <a:t>Čota</a:t>
            </a:r>
            <a:r>
              <a:rPr lang="en-US" dirty="0"/>
              <a:t>, prof.</a:t>
            </a:r>
          </a:p>
        </p:txBody>
      </p:sp>
    </p:spTree>
    <p:extLst>
      <p:ext uri="{BB962C8B-B14F-4D97-AF65-F5344CB8AC3E}">
        <p14:creationId xmlns:p14="http://schemas.microsoft.com/office/powerpoint/2010/main" val="3581697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E8C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81200" y="0"/>
            <a:ext cx="8229600" cy="1143000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hr-HR" sz="3300" dirty="0"/>
              <a:t> ponavljanje sadržaja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72000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129" y="1066800"/>
            <a:ext cx="72000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16" y="772200"/>
            <a:ext cx="72000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68" y="1032387"/>
            <a:ext cx="72000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3809"/>
            <a:ext cx="72000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00" y="848400"/>
            <a:ext cx="72000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81001"/>
            <a:ext cx="72000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7" y="1363795"/>
            <a:ext cx="72000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800" y="619800"/>
            <a:ext cx="72000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81" y="1229400"/>
            <a:ext cx="72000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000" y="1600200"/>
            <a:ext cx="72000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2000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316" y="1066800"/>
            <a:ext cx="72000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0E091DA6-D26C-4764-BEE0-4B5585CB6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Ivana Čota, prof.</a:t>
            </a:r>
          </a:p>
        </p:txBody>
      </p:sp>
    </p:spTree>
    <p:extLst>
      <p:ext uri="{BB962C8B-B14F-4D97-AF65-F5344CB8AC3E}">
        <p14:creationId xmlns:p14="http://schemas.microsoft.com/office/powerpoint/2010/main" val="353032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hr-HR" sz="35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MOJA PROBNA MATURA</a:t>
            </a:r>
          </a:p>
        </p:txBody>
      </p:sp>
      <p:pic>
        <p:nvPicPr>
          <p:cNvPr id="4" name="Picture 3" descr="anketni upitnik DM - Microsoft Word (Product Activation Failed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6" t="33597" r="24000" b="4180"/>
          <a:stretch/>
        </p:blipFill>
        <p:spPr>
          <a:xfrm>
            <a:off x="3071049" y="2895601"/>
            <a:ext cx="5844351" cy="3809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2819400" y="990600"/>
            <a:ext cx="3276600" cy="1676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003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700" b="1" i="1" dirty="0">
                <a:solidFill>
                  <a:srgbClr val="FFFF00"/>
                </a:solidFill>
                <a:sym typeface="Wingdings" panose="05000000000000000000" pitchFamily="2" charset="2"/>
              </a:rPr>
              <a:t>ANKETNI UPITNIK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17010"/>
            <a:ext cx="2590800" cy="353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A9392019-C5DF-41E5-A06C-0F933F452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Ivana Čota, prof.</a:t>
            </a:r>
          </a:p>
        </p:txBody>
      </p:sp>
    </p:spTree>
    <p:extLst>
      <p:ext uri="{BB962C8B-B14F-4D97-AF65-F5344CB8AC3E}">
        <p14:creationId xmlns:p14="http://schemas.microsoft.com/office/powerpoint/2010/main" val="273063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hr-HR" sz="35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EVALUACIJA I REFLEKSIJA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r>
              <a:rPr lang="hr-HR" dirty="0"/>
              <a:t>ponovljena anketa - evaluacija</a:t>
            </a:r>
          </a:p>
          <a:p>
            <a:r>
              <a:rPr lang="hr-HR" dirty="0"/>
              <a:t>Samouvjerenost </a:t>
            </a:r>
            <a:r>
              <a:rPr lang="hr-HR" dirty="0">
                <a:sym typeface="Wingdings" panose="05000000000000000000" pitchFamily="2" charset="2"/>
              </a:rPr>
              <a:t> USPJEH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2067682"/>
            <a:ext cx="6781799" cy="4790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A716B65-F77E-4200-8F8D-ED32E45E1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Ivana Čota, prof.</a:t>
            </a:r>
          </a:p>
        </p:txBody>
      </p:sp>
    </p:spTree>
    <p:extLst>
      <p:ext uri="{BB962C8B-B14F-4D97-AF65-F5344CB8AC3E}">
        <p14:creationId xmlns:p14="http://schemas.microsoft.com/office/powerpoint/2010/main" val="31546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Lucida Calligraphy" panose="03010101010101010101" pitchFamily="66" charset="0"/>
              </a:rPr>
              <a:t>Hvala na pozornosti.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8382000" cy="4821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938" y="2667000"/>
            <a:ext cx="2911391" cy="2702741"/>
          </a:xfrm>
          <a:prstGeom prst="rect">
            <a:avLst/>
          </a:prstGeom>
        </p:spPr>
      </p:pic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89C3A6E-025F-4BDA-8D6F-C495CD886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Ivana Čota, prof.</a:t>
            </a:r>
          </a:p>
        </p:txBody>
      </p:sp>
    </p:spTree>
    <p:extLst>
      <p:ext uri="{BB962C8B-B14F-4D97-AF65-F5344CB8AC3E}">
        <p14:creationId xmlns:p14="http://schemas.microsoft.com/office/powerpoint/2010/main" val="4293633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25" y="235850"/>
            <a:ext cx="2428875" cy="1876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231"/>
            <a:ext cx="1778294" cy="2050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191"/>
            <a:ext cx="5257800" cy="12198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" r="8615"/>
          <a:stretch/>
        </p:blipFill>
        <p:spPr>
          <a:xfrm>
            <a:off x="3962400" y="2119770"/>
            <a:ext cx="4038600" cy="2525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93"/>
          <a:stretch/>
        </p:blipFill>
        <p:spPr>
          <a:xfrm rot="21120206">
            <a:off x="299344" y="2389402"/>
            <a:ext cx="2866673" cy="27586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3138">
            <a:off x="110765" y="4253154"/>
            <a:ext cx="4156435" cy="16126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6705600" cy="838200"/>
          </a:xfrm>
        </p:spPr>
        <p:txBody>
          <a:bodyPr>
            <a:normAutofit/>
          </a:bodyPr>
          <a:lstStyle/>
          <a:p>
            <a:r>
              <a:rPr lang="hr-HR" sz="35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Percepcija mature u javnosti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657" y="957518"/>
            <a:ext cx="4449943" cy="7751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članci	</a:t>
            </a:r>
            <a:r>
              <a:rPr lang="hr-HR" sz="27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		</a:t>
            </a:r>
            <a:endParaRPr lang="hr-H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" r="10862"/>
          <a:stretch/>
        </p:blipFill>
        <p:spPr>
          <a:xfrm rot="456008">
            <a:off x="5189908" y="4721908"/>
            <a:ext cx="3544361" cy="1884849"/>
          </a:xfrm>
          <a:prstGeom prst="rect">
            <a:avLst/>
          </a:prstGeom>
        </p:spPr>
      </p:pic>
      <p:sp>
        <p:nvSpPr>
          <p:cNvPr id="9" name="Rezervirano mjesto podnožja 8">
            <a:extLst>
              <a:ext uri="{FF2B5EF4-FFF2-40B4-BE49-F238E27FC236}">
                <a16:creationId xmlns:a16="http://schemas.microsoft.com/office/drawing/2014/main" id="{4BF8A60A-50E0-4D94-A8D7-286131981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Ivana Čota, prof.</a:t>
            </a:r>
          </a:p>
        </p:txBody>
      </p:sp>
    </p:spTree>
    <p:extLst>
      <p:ext uri="{BB962C8B-B14F-4D97-AF65-F5344CB8AC3E}">
        <p14:creationId xmlns:p14="http://schemas.microsoft.com/office/powerpoint/2010/main" val="192690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8229600" cy="1142999"/>
          </a:xfrm>
        </p:spPr>
        <p:txBody>
          <a:bodyPr>
            <a:noAutofit/>
          </a:bodyPr>
          <a:lstStyle/>
          <a:p>
            <a:r>
              <a:rPr lang="hr-HR" sz="35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Kako učenici doživljavaju državnu maturu?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6019800"/>
            <a:ext cx="6400800" cy="914400"/>
          </a:xfrm>
        </p:spPr>
        <p:txBody>
          <a:bodyPr/>
          <a:lstStyle/>
          <a:p>
            <a:r>
              <a:rPr lang="hr-HR" sz="27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učenička percepcija...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1092"/>
            <a:ext cx="8387323" cy="4806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8541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14300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4" name="Cloud 3"/>
          <p:cNvSpPr/>
          <p:nvPr/>
        </p:nvSpPr>
        <p:spPr>
          <a:xfrm>
            <a:off x="2019300" y="381000"/>
            <a:ext cx="4457700" cy="11430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500" b="1" i="1" dirty="0"/>
              <a:t>DRŽAVNA MATURA</a:t>
            </a:r>
          </a:p>
        </p:txBody>
      </p:sp>
      <p:sp>
        <p:nvSpPr>
          <p:cNvPr id="5" name="Cloud 4"/>
          <p:cNvSpPr/>
          <p:nvPr/>
        </p:nvSpPr>
        <p:spPr>
          <a:xfrm>
            <a:off x="6781800" y="2590800"/>
            <a:ext cx="1905000" cy="11430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500" b="1" dirty="0"/>
              <a:t>fakultet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198437"/>
          </a:xfrm>
        </p:spPr>
        <p:txBody>
          <a:bodyPr>
            <a:normAutofit fontScale="25000" lnSpcReduction="20000"/>
          </a:bodyPr>
          <a:lstStyle/>
          <a:p>
            <a:endParaRPr lang="hr-HR" dirty="0"/>
          </a:p>
        </p:txBody>
      </p:sp>
      <p:sp>
        <p:nvSpPr>
          <p:cNvPr id="7" name="Cloud 6"/>
          <p:cNvSpPr/>
          <p:nvPr/>
        </p:nvSpPr>
        <p:spPr>
          <a:xfrm>
            <a:off x="6210300" y="4876800"/>
            <a:ext cx="1409700" cy="12192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500" b="1" dirty="0"/>
              <a:t>strah</a:t>
            </a:r>
          </a:p>
        </p:txBody>
      </p:sp>
      <p:sp>
        <p:nvSpPr>
          <p:cNvPr id="8" name="Cloud 7"/>
          <p:cNvSpPr/>
          <p:nvPr/>
        </p:nvSpPr>
        <p:spPr>
          <a:xfrm>
            <a:off x="533400" y="2667000"/>
            <a:ext cx="1524000" cy="12192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500" b="1" dirty="0"/>
              <a:t>test</a:t>
            </a:r>
          </a:p>
        </p:txBody>
      </p:sp>
      <p:sp>
        <p:nvSpPr>
          <p:cNvPr id="9" name="Cloud 8"/>
          <p:cNvSpPr/>
          <p:nvPr/>
        </p:nvSpPr>
        <p:spPr>
          <a:xfrm>
            <a:off x="1066800" y="5029200"/>
            <a:ext cx="2590800" cy="10668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500" b="1" dirty="0"/>
              <a:t>očekivanja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40" y="1600200"/>
            <a:ext cx="3756660" cy="3391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zervirano mjesto podnožja 9">
            <a:extLst>
              <a:ext uri="{FF2B5EF4-FFF2-40B4-BE49-F238E27FC236}">
                <a16:creationId xmlns:a16="http://schemas.microsoft.com/office/drawing/2014/main" id="{EE4048B0-68BB-418E-80DC-B103D39C2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Ivana Čota, prof.</a:t>
            </a:r>
          </a:p>
        </p:txBody>
      </p:sp>
    </p:spTree>
    <p:extLst>
      <p:ext uri="{BB962C8B-B14F-4D97-AF65-F5344CB8AC3E}">
        <p14:creationId xmlns:p14="http://schemas.microsoft.com/office/powerpoint/2010/main" val="172350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4863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52400"/>
            <a:ext cx="8820396" cy="6629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2590800"/>
            <a:ext cx="69342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000" dirty="0">
                <a:solidFill>
                  <a:srgbClr val="FF0000"/>
                </a:solidFill>
              </a:rPr>
              <a:t>Što škola treba napraviti za bolju pripremu učenika za polaganje državne mature?</a:t>
            </a:r>
          </a:p>
        </p:txBody>
      </p:sp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1C6E0777-E817-4440-9386-0E9E65FCB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Ivana Čota, prof.</a:t>
            </a:r>
          </a:p>
        </p:txBody>
      </p:sp>
    </p:spTree>
    <p:extLst>
      <p:ext uri="{BB962C8B-B14F-4D97-AF65-F5344CB8AC3E}">
        <p14:creationId xmlns:p14="http://schemas.microsoft.com/office/powerpoint/2010/main" val="68925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762000"/>
            <a:ext cx="5334000" cy="1828800"/>
          </a:xfrm>
        </p:spPr>
        <p:txBody>
          <a:bodyPr>
            <a:normAutofit/>
          </a:bodyPr>
          <a:lstStyle/>
          <a:p>
            <a:r>
              <a:rPr lang="hr-HR" sz="45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PROBNA MATURA</a:t>
            </a:r>
            <a:r>
              <a:rPr lang="hr-HR" b="1" dirty="0">
                <a:solidFill>
                  <a:srgbClr val="FF0000"/>
                </a:solidFill>
              </a:rPr>
              <a:t/>
            </a:r>
            <a:br>
              <a:rPr lang="hr-HR" b="1" dirty="0">
                <a:solidFill>
                  <a:srgbClr val="FF0000"/>
                </a:solidFill>
              </a:rPr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9677400" y="2438399"/>
            <a:ext cx="685800" cy="4572002"/>
          </a:xfrm>
        </p:spPr>
        <p:txBody>
          <a:bodyPr/>
          <a:lstStyle/>
          <a:p>
            <a:pPr marL="0" indent="0" algn="ctr">
              <a:buNone/>
            </a:pP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76400"/>
            <a:ext cx="66294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88" y="152401"/>
            <a:ext cx="3265605" cy="3276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22007" y="3886200"/>
            <a:ext cx="2940393" cy="2743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800100" lvl="1" indent="-342900">
              <a:buAutoNum type="arabicPeriod"/>
            </a:pPr>
            <a:r>
              <a:rPr lang="hr-HR" sz="2500" b="1" dirty="0">
                <a:solidFill>
                  <a:srgbClr val="FF0000"/>
                </a:solidFill>
              </a:rPr>
              <a:t>priprema</a:t>
            </a:r>
          </a:p>
          <a:p>
            <a:pPr marL="800100" lvl="1" indent="-342900">
              <a:buAutoNum type="arabicPeriod"/>
            </a:pPr>
            <a:r>
              <a:rPr lang="hr-HR" sz="2500" b="1" dirty="0">
                <a:solidFill>
                  <a:srgbClr val="FF0000"/>
                </a:solidFill>
              </a:rPr>
              <a:t>planiranje</a:t>
            </a:r>
          </a:p>
          <a:p>
            <a:pPr marL="800100" lvl="1" indent="-342900">
              <a:buAutoNum type="arabicPeriod"/>
            </a:pPr>
            <a:r>
              <a:rPr lang="hr-HR" sz="2500" b="1" dirty="0">
                <a:solidFill>
                  <a:srgbClr val="FF0000"/>
                </a:solidFill>
              </a:rPr>
              <a:t>izvedba</a:t>
            </a:r>
          </a:p>
        </p:txBody>
      </p:sp>
      <p:sp>
        <p:nvSpPr>
          <p:cNvPr id="7" name="Rezervirano mjesto podnožja 6">
            <a:extLst>
              <a:ext uri="{FF2B5EF4-FFF2-40B4-BE49-F238E27FC236}">
                <a16:creationId xmlns:a16="http://schemas.microsoft.com/office/drawing/2014/main" id="{342B7ACE-7640-4B8E-9A69-17D49FFB6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Ivana Čota, prof.</a:t>
            </a:r>
          </a:p>
        </p:txBody>
      </p:sp>
    </p:spTree>
    <p:extLst>
      <p:ext uri="{BB962C8B-B14F-4D97-AF65-F5344CB8AC3E}">
        <p14:creationId xmlns:p14="http://schemas.microsoft.com/office/powerpoint/2010/main" val="277103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4724400" cy="762000"/>
          </a:xfrm>
        </p:spPr>
        <p:txBody>
          <a:bodyPr>
            <a:normAutofit/>
          </a:bodyPr>
          <a:lstStyle/>
          <a:p>
            <a:r>
              <a:rPr lang="hr-HR" sz="3500" b="1" dirty="0">
                <a:solidFill>
                  <a:srgbClr val="FF0000"/>
                </a:solidFill>
              </a:rPr>
              <a:t>1. PRIPREMA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t="11305" r="4569" b="35652"/>
          <a:stretch/>
        </p:blipFill>
        <p:spPr>
          <a:xfrm>
            <a:off x="457200" y="2362200"/>
            <a:ext cx="2852035" cy="2362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4800"/>
            <a:ext cx="4495800" cy="24860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66800" y="1219200"/>
            <a:ext cx="3581400" cy="838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500" dirty="0"/>
              <a:t>1a.   razgovor s učenicima (dojam)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52800" y="3200400"/>
            <a:ext cx="4060383" cy="990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500" dirty="0">
                <a:solidFill>
                  <a:schemeClr val="tx1"/>
                </a:solidFill>
              </a:rPr>
              <a:t>1b.   analiza ispitnog kataloga (koncept ispita)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00200" y="5346271"/>
            <a:ext cx="4038600" cy="8259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500" dirty="0">
                <a:solidFill>
                  <a:schemeClr val="tx1"/>
                </a:solidFill>
              </a:rPr>
              <a:t>1c.   analiza provedenih ispita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8" b="36260"/>
          <a:stretch/>
        </p:blipFill>
        <p:spPr>
          <a:xfrm>
            <a:off x="5715000" y="4453445"/>
            <a:ext cx="2667000" cy="2252155"/>
          </a:xfrm>
        </p:spPr>
      </p:pic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3908FA8D-4CBC-49A5-BBCE-30A524995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Ivana Čota, prof.</a:t>
            </a:r>
          </a:p>
        </p:txBody>
      </p:sp>
    </p:spTree>
    <p:extLst>
      <p:ext uri="{BB962C8B-B14F-4D97-AF65-F5344CB8AC3E}">
        <p14:creationId xmlns:p14="http://schemas.microsoft.com/office/powerpoint/2010/main" val="3638544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hr-HR" sz="3500" b="1" dirty="0">
                <a:solidFill>
                  <a:srgbClr val="FF0000"/>
                </a:solidFill>
              </a:rPr>
              <a:t>2. PLANIRANJE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7086600" cy="1066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 godišnji plan i program</a:t>
            </a:r>
          </a:p>
          <a:p>
            <a:pPr marL="0" indent="0">
              <a:buNone/>
            </a:pPr>
            <a:r>
              <a:rPr lang="hr-HR" dirty="0"/>
              <a:t>     </a:t>
            </a:r>
            <a:r>
              <a:rPr lang="hr-HR" sz="2700" dirty="0"/>
              <a:t>(predmetna nastava, dodatna nastava)</a:t>
            </a:r>
          </a:p>
          <a:p>
            <a:endParaRPr lang="hr-HR" sz="20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3200400"/>
            <a:ext cx="2514600" cy="2773363"/>
          </a:xfrm>
        </p:spPr>
        <p:txBody>
          <a:bodyPr>
            <a:normAutofit/>
          </a:bodyPr>
          <a:lstStyle/>
          <a:p>
            <a:r>
              <a:rPr lang="hr-HR" sz="2700" dirty="0"/>
              <a:t>broj sati</a:t>
            </a:r>
          </a:p>
          <a:p>
            <a:r>
              <a:rPr lang="hr-HR" sz="2700" dirty="0"/>
              <a:t>sadržaji</a:t>
            </a:r>
          </a:p>
          <a:p>
            <a:r>
              <a:rPr lang="hr-HR" sz="2700" dirty="0"/>
              <a:t>metode </a:t>
            </a:r>
          </a:p>
          <a:p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498" y="304800"/>
            <a:ext cx="1704302" cy="2421941"/>
          </a:xfrm>
          <a:prstGeom prst="rect">
            <a:avLst/>
          </a:prstGeom>
        </p:spPr>
      </p:pic>
      <p:pic>
        <p:nvPicPr>
          <p:cNvPr id="6" name="Slika 5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71F7CFF6-9D5F-445E-A616-D016101D0D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8"/>
          <a:stretch/>
        </p:blipFill>
        <p:spPr>
          <a:xfrm>
            <a:off x="2461539" y="2726741"/>
            <a:ext cx="6601498" cy="4055059"/>
          </a:xfrm>
          <a:prstGeom prst="rect">
            <a:avLst/>
          </a:prstGeom>
        </p:spPr>
      </p:pic>
      <p:sp>
        <p:nvSpPr>
          <p:cNvPr id="9" name="Rezervirano mjesto podnožja 8">
            <a:extLst>
              <a:ext uri="{FF2B5EF4-FFF2-40B4-BE49-F238E27FC236}">
                <a16:creationId xmlns:a16="http://schemas.microsoft.com/office/drawing/2014/main" id="{83235715-C089-4E4A-B759-6516D92C4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Ivana Čota, prof.</a:t>
            </a:r>
          </a:p>
        </p:txBody>
      </p:sp>
    </p:spTree>
    <p:extLst>
      <p:ext uri="{BB962C8B-B14F-4D97-AF65-F5344CB8AC3E}">
        <p14:creationId xmlns:p14="http://schemas.microsoft.com/office/powerpoint/2010/main" val="3284780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E8C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868362"/>
          </a:xfrm>
        </p:spPr>
        <p:txBody>
          <a:bodyPr>
            <a:noAutofit/>
          </a:bodyPr>
          <a:lstStyle/>
          <a:p>
            <a:r>
              <a:rPr lang="hr-HR" sz="3500" b="1" dirty="0">
                <a:solidFill>
                  <a:srgbClr val="FF0000"/>
                </a:solidFill>
              </a:rPr>
              <a:t>3. IZVEDBA</a:t>
            </a:r>
            <a:br>
              <a:rPr lang="hr-HR" sz="3500" b="1" dirty="0">
                <a:solidFill>
                  <a:srgbClr val="FF0000"/>
                </a:solidFill>
              </a:rPr>
            </a:br>
            <a:r>
              <a:rPr lang="hr-HR" sz="3500" b="1" dirty="0">
                <a:solidFill>
                  <a:srgbClr val="FF0000"/>
                </a:solidFill>
              </a:rPr>
              <a:t>rad s učenicima (struktura)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hr-HR" dirty="0"/>
          </a:p>
          <a:p>
            <a:pPr>
              <a:buFont typeface="Wingdings" panose="05000000000000000000" pitchFamily="2" charset="2"/>
              <a:buChar char="v"/>
            </a:pPr>
            <a:endParaRPr lang="hr-HR" dirty="0"/>
          </a:p>
          <a:p>
            <a:pPr>
              <a:buFont typeface="Wingdings" panose="05000000000000000000" pitchFamily="2" charset="2"/>
              <a:buChar char="v"/>
            </a:pPr>
            <a:endParaRPr lang="hr-HR" dirty="0"/>
          </a:p>
          <a:p>
            <a:pPr>
              <a:buFont typeface="Wingdings" panose="05000000000000000000" pitchFamily="2" charset="2"/>
              <a:buChar char="v"/>
            </a:pPr>
            <a:endParaRPr lang="hr-HR" dirty="0"/>
          </a:p>
          <a:p>
            <a:pPr>
              <a:buFont typeface="Wingdings" panose="05000000000000000000" pitchFamily="2" charset="2"/>
              <a:buChar char="v"/>
            </a:pPr>
            <a:endParaRPr lang="hr-HR" dirty="0"/>
          </a:p>
          <a:p>
            <a:pPr>
              <a:buFont typeface="Wingdings" panose="05000000000000000000" pitchFamily="2" charset="2"/>
              <a:buChar char="v"/>
            </a:pPr>
            <a:endParaRPr lang="hr-HR" dirty="0"/>
          </a:p>
          <a:p>
            <a:pPr>
              <a:buFont typeface="Wingdings" panose="05000000000000000000" pitchFamily="2" charset="2"/>
              <a:buChar char="v"/>
            </a:pPr>
            <a:endParaRPr lang="hr-HR" dirty="0"/>
          </a:p>
          <a:p>
            <a:pPr marL="514350" indent="-514350">
              <a:buFont typeface="+mj-lt"/>
              <a:buAutoNum type="arabicPeriod"/>
            </a:pP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8200" y="1371600"/>
            <a:ext cx="7620000" cy="1295400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hr-HR" sz="3000" dirty="0"/>
              <a:t>Državna matura kao PROCES</a:t>
            </a:r>
          </a:p>
          <a:p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" t="45816" r="7141" b="17549"/>
          <a:stretch/>
        </p:blipFill>
        <p:spPr>
          <a:xfrm>
            <a:off x="2971800" y="2056324"/>
            <a:ext cx="6067426" cy="4496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947735"/>
            <a:ext cx="2247900" cy="2947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F18AB0D-B47C-4E76-BA10-ED31924AA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6553200"/>
            <a:ext cx="2895600" cy="365125"/>
          </a:xfrm>
        </p:spPr>
        <p:txBody>
          <a:bodyPr/>
          <a:lstStyle/>
          <a:p>
            <a:r>
              <a:rPr lang="en-US" dirty="0"/>
              <a:t>Ivana </a:t>
            </a:r>
            <a:r>
              <a:rPr lang="en-US" dirty="0" err="1"/>
              <a:t>Čota</a:t>
            </a:r>
            <a:r>
              <a:rPr lang="en-US" dirty="0"/>
              <a:t>, prof.</a:t>
            </a:r>
          </a:p>
        </p:txBody>
      </p:sp>
    </p:spTree>
    <p:extLst>
      <p:ext uri="{BB962C8B-B14F-4D97-AF65-F5344CB8AC3E}">
        <p14:creationId xmlns:p14="http://schemas.microsoft.com/office/powerpoint/2010/main" val="1215456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226</Words>
  <Application>Microsoft Office PowerPoint</Application>
  <PresentationFormat>Prikaz na zaslonu (4:3)</PresentationFormat>
  <Paragraphs>75</Paragraphs>
  <Slides>15</Slides>
  <Notes>15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1" baseType="lpstr">
      <vt:lpstr>Arial</vt:lpstr>
      <vt:lpstr>Calibri</vt:lpstr>
      <vt:lpstr>Lucida Calligraphy</vt:lpstr>
      <vt:lpstr>Times New Roman</vt:lpstr>
      <vt:lpstr>Wingdings</vt:lpstr>
      <vt:lpstr>Office Theme</vt:lpstr>
      <vt:lpstr>Komercijalno-trgovačka škola, Split dodatna nastava - istraživanje šk.god. 2019./2020.</vt:lpstr>
      <vt:lpstr>Percepcija mature u javnosti</vt:lpstr>
      <vt:lpstr>Kako učenici doživljavaju državnu maturu?</vt:lpstr>
      <vt:lpstr>PowerPoint prezentacija</vt:lpstr>
      <vt:lpstr>PowerPoint prezentacija</vt:lpstr>
      <vt:lpstr>PROBNA MATURA </vt:lpstr>
      <vt:lpstr>1. PRIPREMA</vt:lpstr>
      <vt:lpstr>2. PLANIRANJE</vt:lpstr>
      <vt:lpstr>3. IZVEDBA rad s učenicima (struktura)</vt:lpstr>
      <vt:lpstr> tipovi zadataka </vt:lpstr>
      <vt:lpstr> ciljevi učenika ŠTO? ZAŠTO? KAKO? </vt:lpstr>
      <vt:lpstr> ponavljanje sadržaja </vt:lpstr>
      <vt:lpstr>MOJA PROBNA MATURA</vt:lpstr>
      <vt:lpstr>EVALUACIJA I REFLEKSIJA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pripremiti učenika za postizanje izvrsnih rezultata na državnoj maturi?</dc:title>
  <dc:creator>Ivana</dc:creator>
  <cp:lastModifiedBy>Windows korisnik</cp:lastModifiedBy>
  <cp:revision>66</cp:revision>
  <dcterms:created xsi:type="dcterms:W3CDTF">2006-08-16T00:00:00Z</dcterms:created>
  <dcterms:modified xsi:type="dcterms:W3CDTF">2020-05-26T11:18:05Z</dcterms:modified>
</cp:coreProperties>
</file>